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1"/>
  </p:sldMasterIdLst>
  <p:notesMasterIdLst>
    <p:notesMasterId r:id="rId65"/>
  </p:notesMasterIdLst>
  <p:sldIdLst>
    <p:sldId id="256" r:id="rId2"/>
    <p:sldId id="257" r:id="rId3"/>
    <p:sldId id="259" r:id="rId4"/>
    <p:sldId id="269" r:id="rId5"/>
    <p:sldId id="270" r:id="rId6"/>
    <p:sldId id="267" r:id="rId7"/>
    <p:sldId id="272" r:id="rId8"/>
    <p:sldId id="271" r:id="rId9"/>
    <p:sldId id="268" r:id="rId10"/>
    <p:sldId id="284" r:id="rId11"/>
    <p:sldId id="281" r:id="rId12"/>
    <p:sldId id="283" r:id="rId13"/>
    <p:sldId id="282" r:id="rId14"/>
    <p:sldId id="315" r:id="rId15"/>
    <p:sldId id="316" r:id="rId16"/>
    <p:sldId id="302" r:id="rId17"/>
    <p:sldId id="276" r:id="rId18"/>
    <p:sldId id="318" r:id="rId19"/>
    <p:sldId id="317" r:id="rId20"/>
    <p:sldId id="258" r:id="rId21"/>
    <p:sldId id="287" r:id="rId22"/>
    <p:sldId id="330" r:id="rId23"/>
    <p:sldId id="288" r:id="rId24"/>
    <p:sldId id="289" r:id="rId25"/>
    <p:sldId id="290" r:id="rId26"/>
    <p:sldId id="332" r:id="rId27"/>
    <p:sldId id="331" r:id="rId28"/>
    <p:sldId id="291" r:id="rId29"/>
    <p:sldId id="292" r:id="rId30"/>
    <p:sldId id="333" r:id="rId31"/>
    <p:sldId id="334" r:id="rId32"/>
    <p:sldId id="336" r:id="rId33"/>
    <p:sldId id="266" r:id="rId34"/>
    <p:sldId id="295" r:id="rId35"/>
    <p:sldId id="299" r:id="rId36"/>
    <p:sldId id="301" r:id="rId37"/>
    <p:sldId id="300" r:id="rId38"/>
    <p:sldId id="337" r:id="rId39"/>
    <p:sldId id="307" r:id="rId40"/>
    <p:sldId id="309" r:id="rId41"/>
    <p:sldId id="310" r:id="rId42"/>
    <p:sldId id="311" r:id="rId43"/>
    <p:sldId id="312" r:id="rId44"/>
    <p:sldId id="274" r:id="rId45"/>
    <p:sldId id="314" r:id="rId46"/>
    <p:sldId id="313" r:id="rId47"/>
    <p:sldId id="303" r:id="rId48"/>
    <p:sldId id="304" r:id="rId49"/>
    <p:sldId id="294" r:id="rId50"/>
    <p:sldId id="305" r:id="rId51"/>
    <p:sldId id="306" r:id="rId52"/>
    <p:sldId id="320" r:id="rId53"/>
    <p:sldId id="321" r:id="rId54"/>
    <p:sldId id="323" r:id="rId55"/>
    <p:sldId id="322" r:id="rId56"/>
    <p:sldId id="324" r:id="rId57"/>
    <p:sldId id="325" r:id="rId58"/>
    <p:sldId id="326" r:id="rId59"/>
    <p:sldId id="327" r:id="rId60"/>
    <p:sldId id="273" r:id="rId61"/>
    <p:sldId id="328" r:id="rId62"/>
    <p:sldId id="260" r:id="rId63"/>
    <p:sldId id="329"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380"/>
    <p:restoredTop sz="94660"/>
  </p:normalViewPr>
  <p:slideViewPr>
    <p:cSldViewPr snapToGrid="0">
      <p:cViewPr>
        <p:scale>
          <a:sx n="125" d="100"/>
          <a:sy n="125" d="100"/>
        </p:scale>
        <p:origin x="-6" y="-7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C3FDA4-A4AB-492E-ADA4-29F1AC76ABC7}" type="doc">
      <dgm:prSet loTypeId="urn:microsoft.com/office/officeart/2005/8/layout/hProcess11" loCatId="process" qsTypeId="urn:microsoft.com/office/officeart/2005/8/quickstyle/simple1" qsCatId="simple" csTypeId="urn:microsoft.com/office/officeart/2005/8/colors/colorful1" csCatId="colorful" phldr="1"/>
      <dgm:spPr/>
    </dgm:pt>
    <dgm:pt modelId="{633D8EC2-62A1-4428-9C57-62302CE6EB3D}">
      <dgm:prSet phldrT="[טקסט]"/>
      <dgm:spPr/>
      <dgm:t>
        <a:bodyPr/>
        <a:lstStyle/>
        <a:p>
          <a:pPr rtl="1"/>
          <a:r>
            <a:rPr lang="en-US" dirty="0"/>
            <a:t>Point net(2017)</a:t>
          </a:r>
          <a:endParaRPr lang="he-IL" dirty="0"/>
        </a:p>
      </dgm:t>
    </dgm:pt>
    <dgm:pt modelId="{53D07B67-0844-48F3-B2F2-13C4CC1FA434}" type="parTrans" cxnId="{17E667B6-1E1C-4BFA-953B-86C501F707F1}">
      <dgm:prSet/>
      <dgm:spPr/>
      <dgm:t>
        <a:bodyPr/>
        <a:lstStyle/>
        <a:p>
          <a:pPr rtl="1"/>
          <a:endParaRPr lang="he-IL"/>
        </a:p>
      </dgm:t>
    </dgm:pt>
    <dgm:pt modelId="{BD0F291A-9976-4F27-9671-5EBB7538A8A2}" type="sibTrans" cxnId="{17E667B6-1E1C-4BFA-953B-86C501F707F1}">
      <dgm:prSet/>
      <dgm:spPr/>
      <dgm:t>
        <a:bodyPr/>
        <a:lstStyle/>
        <a:p>
          <a:pPr rtl="1"/>
          <a:endParaRPr lang="he-IL"/>
        </a:p>
      </dgm:t>
    </dgm:pt>
    <dgm:pt modelId="{E61614B2-C568-4C18-9693-DDD56CC35BEE}">
      <dgm:prSet phldrT="[טקסט]"/>
      <dgm:spPr/>
      <dgm:t>
        <a:bodyPr/>
        <a:lstStyle/>
        <a:p>
          <a:pPr rtl="1"/>
          <a:r>
            <a:rPr lang="en-US" dirty="0"/>
            <a:t>Point net ++(2017)</a:t>
          </a:r>
          <a:endParaRPr lang="he-IL" dirty="0"/>
        </a:p>
      </dgm:t>
    </dgm:pt>
    <dgm:pt modelId="{AEEBA837-1CE9-4D7F-9249-673E2C7363D9}" type="parTrans" cxnId="{C8DA4F16-D56B-409C-B602-B7F04D43772E}">
      <dgm:prSet/>
      <dgm:spPr/>
      <dgm:t>
        <a:bodyPr/>
        <a:lstStyle/>
        <a:p>
          <a:pPr rtl="1"/>
          <a:endParaRPr lang="he-IL"/>
        </a:p>
      </dgm:t>
    </dgm:pt>
    <dgm:pt modelId="{D55C293C-E18C-4820-ADA7-D0E2381594FB}" type="sibTrans" cxnId="{C8DA4F16-D56B-409C-B602-B7F04D43772E}">
      <dgm:prSet/>
      <dgm:spPr/>
      <dgm:t>
        <a:bodyPr/>
        <a:lstStyle/>
        <a:p>
          <a:pPr rtl="1"/>
          <a:endParaRPr lang="he-IL"/>
        </a:p>
      </dgm:t>
    </dgm:pt>
    <dgm:pt modelId="{C12807BF-43CE-4C4D-B88C-FF21E5C91F46}">
      <dgm:prSet phldrT="[טקסט]"/>
      <dgm:spPr/>
      <dgm:t>
        <a:bodyPr/>
        <a:lstStyle/>
        <a:p>
          <a:pPr rtl="1"/>
          <a:r>
            <a:rPr lang="en-US" dirty="0"/>
            <a:t>PCT(2021)</a:t>
          </a:r>
          <a:endParaRPr lang="he-IL" dirty="0"/>
        </a:p>
      </dgm:t>
    </dgm:pt>
    <dgm:pt modelId="{72EE0E11-75E6-465B-B966-57623337AACA}" type="parTrans" cxnId="{8D5C81F8-55AC-4AEF-8E28-D67DB1F04D87}">
      <dgm:prSet/>
      <dgm:spPr/>
      <dgm:t>
        <a:bodyPr/>
        <a:lstStyle/>
        <a:p>
          <a:pPr rtl="1"/>
          <a:endParaRPr lang="he-IL"/>
        </a:p>
      </dgm:t>
    </dgm:pt>
    <dgm:pt modelId="{126F08B5-595B-4B7F-92D1-29BF6A498A42}" type="sibTrans" cxnId="{8D5C81F8-55AC-4AEF-8E28-D67DB1F04D87}">
      <dgm:prSet/>
      <dgm:spPr/>
      <dgm:t>
        <a:bodyPr/>
        <a:lstStyle/>
        <a:p>
          <a:pPr rtl="1"/>
          <a:endParaRPr lang="he-IL"/>
        </a:p>
      </dgm:t>
    </dgm:pt>
    <dgm:pt modelId="{076AD113-9ADF-44C9-820B-1FB974C6B3E2}">
      <dgm:prSet phldrT="[טקסט]"/>
      <dgm:spPr/>
      <dgm:t>
        <a:bodyPr/>
        <a:lstStyle/>
        <a:p>
          <a:pPr rtl="1"/>
          <a:r>
            <a:rPr lang="en-US" dirty="0"/>
            <a:t>Point CNN(2018)</a:t>
          </a:r>
          <a:endParaRPr lang="he-IL" dirty="0"/>
        </a:p>
      </dgm:t>
    </dgm:pt>
    <dgm:pt modelId="{ED019F6D-48B2-4664-B253-4F90551AD0D9}" type="parTrans" cxnId="{CAD98E6A-E153-47BC-8BCA-2B3DA2E31BAE}">
      <dgm:prSet/>
      <dgm:spPr/>
      <dgm:t>
        <a:bodyPr/>
        <a:lstStyle/>
        <a:p>
          <a:pPr rtl="1"/>
          <a:endParaRPr lang="he-IL"/>
        </a:p>
      </dgm:t>
    </dgm:pt>
    <dgm:pt modelId="{49DFE690-8FC8-4554-A25E-555C54F3C12D}" type="sibTrans" cxnId="{CAD98E6A-E153-47BC-8BCA-2B3DA2E31BAE}">
      <dgm:prSet/>
      <dgm:spPr/>
      <dgm:t>
        <a:bodyPr/>
        <a:lstStyle/>
        <a:p>
          <a:pPr rtl="1"/>
          <a:endParaRPr lang="he-IL"/>
        </a:p>
      </dgm:t>
    </dgm:pt>
    <dgm:pt modelId="{07AD543A-7424-4421-AA5B-BCF9B294CAE0}" type="pres">
      <dgm:prSet presAssocID="{D4C3FDA4-A4AB-492E-ADA4-29F1AC76ABC7}" presName="Name0" presStyleCnt="0">
        <dgm:presLayoutVars>
          <dgm:dir/>
          <dgm:resizeHandles val="exact"/>
        </dgm:presLayoutVars>
      </dgm:prSet>
      <dgm:spPr/>
    </dgm:pt>
    <dgm:pt modelId="{66DC7775-3636-408E-BD10-705E35419E40}" type="pres">
      <dgm:prSet presAssocID="{D4C3FDA4-A4AB-492E-ADA4-29F1AC76ABC7}" presName="arrow" presStyleLbl="bgShp" presStyleIdx="0" presStyleCnt="1"/>
      <dgm:spPr/>
    </dgm:pt>
    <dgm:pt modelId="{D3C7FD77-B55B-45AE-A6ED-528BD3EA1C2C}" type="pres">
      <dgm:prSet presAssocID="{D4C3FDA4-A4AB-492E-ADA4-29F1AC76ABC7}" presName="points" presStyleCnt="0"/>
      <dgm:spPr/>
    </dgm:pt>
    <dgm:pt modelId="{D88C69EF-BB99-4EA2-850A-5BD2C9E5E08C}" type="pres">
      <dgm:prSet presAssocID="{633D8EC2-62A1-4428-9C57-62302CE6EB3D}" presName="compositeA" presStyleCnt="0"/>
      <dgm:spPr/>
    </dgm:pt>
    <dgm:pt modelId="{17112596-FF4A-4CEA-A56B-C3BCDDB5E830}" type="pres">
      <dgm:prSet presAssocID="{633D8EC2-62A1-4428-9C57-62302CE6EB3D}" presName="textA" presStyleLbl="revTx" presStyleIdx="0" presStyleCnt="4" custScaleX="141611">
        <dgm:presLayoutVars>
          <dgm:bulletEnabled val="1"/>
        </dgm:presLayoutVars>
      </dgm:prSet>
      <dgm:spPr/>
    </dgm:pt>
    <dgm:pt modelId="{182D05E4-05B6-44A8-9542-54A910F2F8E8}" type="pres">
      <dgm:prSet presAssocID="{633D8EC2-62A1-4428-9C57-62302CE6EB3D}" presName="circleA" presStyleLbl="node1" presStyleIdx="0" presStyleCnt="4"/>
      <dgm:spPr/>
    </dgm:pt>
    <dgm:pt modelId="{BC308758-5515-4879-9CFE-E81CB809E3BC}" type="pres">
      <dgm:prSet presAssocID="{633D8EC2-62A1-4428-9C57-62302CE6EB3D}" presName="spaceA" presStyleCnt="0"/>
      <dgm:spPr/>
    </dgm:pt>
    <dgm:pt modelId="{E9A8945D-85B5-4779-A13F-1AF7C60F1578}" type="pres">
      <dgm:prSet presAssocID="{BD0F291A-9976-4F27-9671-5EBB7538A8A2}" presName="space" presStyleCnt="0"/>
      <dgm:spPr/>
    </dgm:pt>
    <dgm:pt modelId="{7615B471-090B-4FF3-9351-55C38CE493C1}" type="pres">
      <dgm:prSet presAssocID="{E61614B2-C568-4C18-9693-DDD56CC35BEE}" presName="compositeB" presStyleCnt="0"/>
      <dgm:spPr/>
    </dgm:pt>
    <dgm:pt modelId="{F9361B83-1059-4840-B4B8-F579B01286A3}" type="pres">
      <dgm:prSet presAssocID="{E61614B2-C568-4C18-9693-DDD56CC35BEE}" presName="textB" presStyleLbl="revTx" presStyleIdx="1" presStyleCnt="4" custScaleX="173310" custLinFactNeighborX="1574" custLinFactNeighborY="3634">
        <dgm:presLayoutVars>
          <dgm:bulletEnabled val="1"/>
        </dgm:presLayoutVars>
      </dgm:prSet>
      <dgm:spPr/>
    </dgm:pt>
    <dgm:pt modelId="{D1B5517A-CA6B-443A-82C0-4A37D9F64F99}" type="pres">
      <dgm:prSet presAssocID="{E61614B2-C568-4C18-9693-DDD56CC35BEE}" presName="circleB" presStyleLbl="node1" presStyleIdx="1" presStyleCnt="4"/>
      <dgm:spPr/>
    </dgm:pt>
    <dgm:pt modelId="{1298ABCA-89F5-46E6-9124-F1F600113C84}" type="pres">
      <dgm:prSet presAssocID="{E61614B2-C568-4C18-9693-DDD56CC35BEE}" presName="spaceB" presStyleCnt="0"/>
      <dgm:spPr/>
    </dgm:pt>
    <dgm:pt modelId="{60E1DD45-1CB4-4E4B-B792-F94ECD8EEB6C}" type="pres">
      <dgm:prSet presAssocID="{D55C293C-E18C-4820-ADA7-D0E2381594FB}" presName="space" presStyleCnt="0"/>
      <dgm:spPr/>
    </dgm:pt>
    <dgm:pt modelId="{F2009E05-BAF9-4428-BA88-4515FBCD3F40}" type="pres">
      <dgm:prSet presAssocID="{076AD113-9ADF-44C9-820B-1FB974C6B3E2}" presName="compositeA" presStyleCnt="0"/>
      <dgm:spPr/>
    </dgm:pt>
    <dgm:pt modelId="{D0349B7F-4BAA-4DCC-88D0-75F9E484EF0C}" type="pres">
      <dgm:prSet presAssocID="{076AD113-9ADF-44C9-820B-1FB974C6B3E2}" presName="textA" presStyleLbl="revTx" presStyleIdx="2" presStyleCnt="4" custScaleX="141732">
        <dgm:presLayoutVars>
          <dgm:bulletEnabled val="1"/>
        </dgm:presLayoutVars>
      </dgm:prSet>
      <dgm:spPr/>
    </dgm:pt>
    <dgm:pt modelId="{0DE8F0F5-5962-4594-9711-413ED32BFF41}" type="pres">
      <dgm:prSet presAssocID="{076AD113-9ADF-44C9-820B-1FB974C6B3E2}" presName="circleA" presStyleLbl="node1" presStyleIdx="2" presStyleCnt="4"/>
      <dgm:spPr/>
    </dgm:pt>
    <dgm:pt modelId="{03B29679-819C-4A1C-8447-C5AF70431004}" type="pres">
      <dgm:prSet presAssocID="{076AD113-9ADF-44C9-820B-1FB974C6B3E2}" presName="spaceA" presStyleCnt="0"/>
      <dgm:spPr/>
    </dgm:pt>
    <dgm:pt modelId="{B2C26CF8-69C7-42D5-9F6B-61E87BB3BAB3}" type="pres">
      <dgm:prSet presAssocID="{49DFE690-8FC8-4554-A25E-555C54F3C12D}" presName="space" presStyleCnt="0"/>
      <dgm:spPr/>
    </dgm:pt>
    <dgm:pt modelId="{F2D4ED02-AA05-44AA-85FD-F9648DC47A0F}" type="pres">
      <dgm:prSet presAssocID="{C12807BF-43CE-4C4D-B88C-FF21E5C91F46}" presName="compositeB" presStyleCnt="0"/>
      <dgm:spPr/>
    </dgm:pt>
    <dgm:pt modelId="{2706F111-0E6B-4A58-9B0C-2C5CB7B9F696}" type="pres">
      <dgm:prSet presAssocID="{C12807BF-43CE-4C4D-B88C-FF21E5C91F46}" presName="textB" presStyleLbl="revTx" presStyleIdx="3" presStyleCnt="4">
        <dgm:presLayoutVars>
          <dgm:bulletEnabled val="1"/>
        </dgm:presLayoutVars>
      </dgm:prSet>
      <dgm:spPr/>
    </dgm:pt>
    <dgm:pt modelId="{742E2DF4-67F7-4A06-B520-FC1513D2362D}" type="pres">
      <dgm:prSet presAssocID="{C12807BF-43CE-4C4D-B88C-FF21E5C91F46}" presName="circleB" presStyleLbl="node1" presStyleIdx="3" presStyleCnt="4"/>
      <dgm:spPr/>
    </dgm:pt>
    <dgm:pt modelId="{9DADECF2-5DAC-4A12-80CA-040A21DFAC8A}" type="pres">
      <dgm:prSet presAssocID="{C12807BF-43CE-4C4D-B88C-FF21E5C91F46}" presName="spaceB" presStyleCnt="0"/>
      <dgm:spPr/>
    </dgm:pt>
  </dgm:ptLst>
  <dgm:cxnLst>
    <dgm:cxn modelId="{C8DA4F16-D56B-409C-B602-B7F04D43772E}" srcId="{D4C3FDA4-A4AB-492E-ADA4-29F1AC76ABC7}" destId="{E61614B2-C568-4C18-9693-DDD56CC35BEE}" srcOrd="1" destOrd="0" parTransId="{AEEBA837-1CE9-4D7F-9249-673E2C7363D9}" sibTransId="{D55C293C-E18C-4820-ADA7-D0E2381594FB}"/>
    <dgm:cxn modelId="{CAD98E6A-E153-47BC-8BCA-2B3DA2E31BAE}" srcId="{D4C3FDA4-A4AB-492E-ADA4-29F1AC76ABC7}" destId="{076AD113-9ADF-44C9-820B-1FB974C6B3E2}" srcOrd="2" destOrd="0" parTransId="{ED019F6D-48B2-4664-B253-4F90551AD0D9}" sibTransId="{49DFE690-8FC8-4554-A25E-555C54F3C12D}"/>
    <dgm:cxn modelId="{D3D1F472-970C-4A3E-BE2B-55DB5DEA12B2}" type="presOf" srcId="{D4C3FDA4-A4AB-492E-ADA4-29F1AC76ABC7}" destId="{07AD543A-7424-4421-AA5B-BCF9B294CAE0}" srcOrd="0" destOrd="0" presId="urn:microsoft.com/office/officeart/2005/8/layout/hProcess11"/>
    <dgm:cxn modelId="{8CAB1D73-A845-4A7D-8D8C-1DA99F07FEAE}" type="presOf" srcId="{633D8EC2-62A1-4428-9C57-62302CE6EB3D}" destId="{17112596-FF4A-4CEA-A56B-C3BCDDB5E830}" srcOrd="0" destOrd="0" presId="urn:microsoft.com/office/officeart/2005/8/layout/hProcess11"/>
    <dgm:cxn modelId="{F5D73D9E-7476-4C80-B978-A2742632EEEB}" type="presOf" srcId="{C12807BF-43CE-4C4D-B88C-FF21E5C91F46}" destId="{2706F111-0E6B-4A58-9B0C-2C5CB7B9F696}" srcOrd="0" destOrd="0" presId="urn:microsoft.com/office/officeart/2005/8/layout/hProcess11"/>
    <dgm:cxn modelId="{99D29EA4-B726-4334-B47B-A8CDC5362915}" type="presOf" srcId="{076AD113-9ADF-44C9-820B-1FB974C6B3E2}" destId="{D0349B7F-4BAA-4DCC-88D0-75F9E484EF0C}" srcOrd="0" destOrd="0" presId="urn:microsoft.com/office/officeart/2005/8/layout/hProcess11"/>
    <dgm:cxn modelId="{052327AB-1EDE-4BCD-9729-93FEACD732E1}" type="presOf" srcId="{E61614B2-C568-4C18-9693-DDD56CC35BEE}" destId="{F9361B83-1059-4840-B4B8-F579B01286A3}" srcOrd="0" destOrd="0" presId="urn:microsoft.com/office/officeart/2005/8/layout/hProcess11"/>
    <dgm:cxn modelId="{17E667B6-1E1C-4BFA-953B-86C501F707F1}" srcId="{D4C3FDA4-A4AB-492E-ADA4-29F1AC76ABC7}" destId="{633D8EC2-62A1-4428-9C57-62302CE6EB3D}" srcOrd="0" destOrd="0" parTransId="{53D07B67-0844-48F3-B2F2-13C4CC1FA434}" sibTransId="{BD0F291A-9976-4F27-9671-5EBB7538A8A2}"/>
    <dgm:cxn modelId="{8D5C81F8-55AC-4AEF-8E28-D67DB1F04D87}" srcId="{D4C3FDA4-A4AB-492E-ADA4-29F1AC76ABC7}" destId="{C12807BF-43CE-4C4D-B88C-FF21E5C91F46}" srcOrd="3" destOrd="0" parTransId="{72EE0E11-75E6-465B-B966-57623337AACA}" sibTransId="{126F08B5-595B-4B7F-92D1-29BF6A498A42}"/>
    <dgm:cxn modelId="{DF0B7772-4803-409B-AA5B-4BC9ADC8943E}" type="presParOf" srcId="{07AD543A-7424-4421-AA5B-BCF9B294CAE0}" destId="{66DC7775-3636-408E-BD10-705E35419E40}" srcOrd="0" destOrd="0" presId="urn:microsoft.com/office/officeart/2005/8/layout/hProcess11"/>
    <dgm:cxn modelId="{AFB6C1DD-E80F-4430-A5EE-28060FE16FB5}" type="presParOf" srcId="{07AD543A-7424-4421-AA5B-BCF9B294CAE0}" destId="{D3C7FD77-B55B-45AE-A6ED-528BD3EA1C2C}" srcOrd="1" destOrd="0" presId="urn:microsoft.com/office/officeart/2005/8/layout/hProcess11"/>
    <dgm:cxn modelId="{90875159-07B6-4986-AE2C-FA2FF889F18E}" type="presParOf" srcId="{D3C7FD77-B55B-45AE-A6ED-528BD3EA1C2C}" destId="{D88C69EF-BB99-4EA2-850A-5BD2C9E5E08C}" srcOrd="0" destOrd="0" presId="urn:microsoft.com/office/officeart/2005/8/layout/hProcess11"/>
    <dgm:cxn modelId="{3AFD0249-D5A8-43CA-A346-6E6A4D722FD7}" type="presParOf" srcId="{D88C69EF-BB99-4EA2-850A-5BD2C9E5E08C}" destId="{17112596-FF4A-4CEA-A56B-C3BCDDB5E830}" srcOrd="0" destOrd="0" presId="urn:microsoft.com/office/officeart/2005/8/layout/hProcess11"/>
    <dgm:cxn modelId="{3770CD79-8D85-48A2-8AF4-5C7ACFAF81CD}" type="presParOf" srcId="{D88C69EF-BB99-4EA2-850A-5BD2C9E5E08C}" destId="{182D05E4-05B6-44A8-9542-54A910F2F8E8}" srcOrd="1" destOrd="0" presId="urn:microsoft.com/office/officeart/2005/8/layout/hProcess11"/>
    <dgm:cxn modelId="{20947084-4537-4567-A5AE-8AFE2F1C7B5E}" type="presParOf" srcId="{D88C69EF-BB99-4EA2-850A-5BD2C9E5E08C}" destId="{BC308758-5515-4879-9CFE-E81CB809E3BC}" srcOrd="2" destOrd="0" presId="urn:microsoft.com/office/officeart/2005/8/layout/hProcess11"/>
    <dgm:cxn modelId="{83F11F89-B2E4-4739-B6F9-050FC576E757}" type="presParOf" srcId="{D3C7FD77-B55B-45AE-A6ED-528BD3EA1C2C}" destId="{E9A8945D-85B5-4779-A13F-1AF7C60F1578}" srcOrd="1" destOrd="0" presId="urn:microsoft.com/office/officeart/2005/8/layout/hProcess11"/>
    <dgm:cxn modelId="{A5706B58-B402-433D-AE5F-531BAA4F4583}" type="presParOf" srcId="{D3C7FD77-B55B-45AE-A6ED-528BD3EA1C2C}" destId="{7615B471-090B-4FF3-9351-55C38CE493C1}" srcOrd="2" destOrd="0" presId="urn:microsoft.com/office/officeart/2005/8/layout/hProcess11"/>
    <dgm:cxn modelId="{B64B63CC-C153-4DB9-8C55-D27C141E77C3}" type="presParOf" srcId="{7615B471-090B-4FF3-9351-55C38CE493C1}" destId="{F9361B83-1059-4840-B4B8-F579B01286A3}" srcOrd="0" destOrd="0" presId="urn:microsoft.com/office/officeart/2005/8/layout/hProcess11"/>
    <dgm:cxn modelId="{3AB73AB6-727A-47E0-83A0-E415E2967EB0}" type="presParOf" srcId="{7615B471-090B-4FF3-9351-55C38CE493C1}" destId="{D1B5517A-CA6B-443A-82C0-4A37D9F64F99}" srcOrd="1" destOrd="0" presId="urn:microsoft.com/office/officeart/2005/8/layout/hProcess11"/>
    <dgm:cxn modelId="{C066949C-EC57-4A1A-9984-5AC9EB727DB6}" type="presParOf" srcId="{7615B471-090B-4FF3-9351-55C38CE493C1}" destId="{1298ABCA-89F5-46E6-9124-F1F600113C84}" srcOrd="2" destOrd="0" presId="urn:microsoft.com/office/officeart/2005/8/layout/hProcess11"/>
    <dgm:cxn modelId="{14D9D88D-390C-4A9B-98EA-BCCC66115042}" type="presParOf" srcId="{D3C7FD77-B55B-45AE-A6ED-528BD3EA1C2C}" destId="{60E1DD45-1CB4-4E4B-B792-F94ECD8EEB6C}" srcOrd="3" destOrd="0" presId="urn:microsoft.com/office/officeart/2005/8/layout/hProcess11"/>
    <dgm:cxn modelId="{4254595C-45BB-4DF6-B83A-8756134A2CFF}" type="presParOf" srcId="{D3C7FD77-B55B-45AE-A6ED-528BD3EA1C2C}" destId="{F2009E05-BAF9-4428-BA88-4515FBCD3F40}" srcOrd="4" destOrd="0" presId="urn:microsoft.com/office/officeart/2005/8/layout/hProcess11"/>
    <dgm:cxn modelId="{E36892A7-AE78-41A6-8888-95AF73F6D525}" type="presParOf" srcId="{F2009E05-BAF9-4428-BA88-4515FBCD3F40}" destId="{D0349B7F-4BAA-4DCC-88D0-75F9E484EF0C}" srcOrd="0" destOrd="0" presId="urn:microsoft.com/office/officeart/2005/8/layout/hProcess11"/>
    <dgm:cxn modelId="{D8A1685B-D847-41BE-A253-4DB3EABAE08E}" type="presParOf" srcId="{F2009E05-BAF9-4428-BA88-4515FBCD3F40}" destId="{0DE8F0F5-5962-4594-9711-413ED32BFF41}" srcOrd="1" destOrd="0" presId="urn:microsoft.com/office/officeart/2005/8/layout/hProcess11"/>
    <dgm:cxn modelId="{7FD07CC2-BCD7-4CE1-B611-C9894AD098A6}" type="presParOf" srcId="{F2009E05-BAF9-4428-BA88-4515FBCD3F40}" destId="{03B29679-819C-4A1C-8447-C5AF70431004}" srcOrd="2" destOrd="0" presId="urn:microsoft.com/office/officeart/2005/8/layout/hProcess11"/>
    <dgm:cxn modelId="{D719BAF2-1A6F-4EFF-812B-1DA144BE9A68}" type="presParOf" srcId="{D3C7FD77-B55B-45AE-A6ED-528BD3EA1C2C}" destId="{B2C26CF8-69C7-42D5-9F6B-61E87BB3BAB3}" srcOrd="5" destOrd="0" presId="urn:microsoft.com/office/officeart/2005/8/layout/hProcess11"/>
    <dgm:cxn modelId="{8911382A-FB41-49CC-9362-AB4C447AEB12}" type="presParOf" srcId="{D3C7FD77-B55B-45AE-A6ED-528BD3EA1C2C}" destId="{F2D4ED02-AA05-44AA-85FD-F9648DC47A0F}" srcOrd="6" destOrd="0" presId="urn:microsoft.com/office/officeart/2005/8/layout/hProcess11"/>
    <dgm:cxn modelId="{E5E033A7-3173-47B6-AF08-CCD58278C28C}" type="presParOf" srcId="{F2D4ED02-AA05-44AA-85FD-F9648DC47A0F}" destId="{2706F111-0E6B-4A58-9B0C-2C5CB7B9F696}" srcOrd="0" destOrd="0" presId="urn:microsoft.com/office/officeart/2005/8/layout/hProcess11"/>
    <dgm:cxn modelId="{43FA7BC3-9247-42E3-927B-FDBA8745001E}" type="presParOf" srcId="{F2D4ED02-AA05-44AA-85FD-F9648DC47A0F}" destId="{742E2DF4-67F7-4A06-B520-FC1513D2362D}" srcOrd="1" destOrd="0" presId="urn:microsoft.com/office/officeart/2005/8/layout/hProcess11"/>
    <dgm:cxn modelId="{B862A3D4-4132-4AD3-BEF0-1F8D69DC852F}" type="presParOf" srcId="{F2D4ED02-AA05-44AA-85FD-F9648DC47A0F}" destId="{9DADECF2-5DAC-4A12-80CA-040A21DFAC8A}"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DC7775-3636-408E-BD10-705E35419E40}">
      <dsp:nvSpPr>
        <dsp:cNvPr id="0" name=""/>
        <dsp:cNvSpPr/>
      </dsp:nvSpPr>
      <dsp:spPr>
        <a:xfrm>
          <a:off x="0" y="1091373"/>
          <a:ext cx="11722608" cy="145516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112596-FF4A-4CEA-A56B-C3BCDDB5E830}">
      <dsp:nvSpPr>
        <dsp:cNvPr id="0" name=""/>
        <dsp:cNvSpPr/>
      </dsp:nvSpPr>
      <dsp:spPr>
        <a:xfrm>
          <a:off x="3817" y="0"/>
          <a:ext cx="2611661" cy="145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rtl="1">
            <a:lnSpc>
              <a:spcPct val="90000"/>
            </a:lnSpc>
            <a:spcBef>
              <a:spcPct val="0"/>
            </a:spcBef>
            <a:spcAft>
              <a:spcPct val="35000"/>
            </a:spcAft>
            <a:buNone/>
          </a:pPr>
          <a:r>
            <a:rPr lang="en-US" sz="2400" kern="1200" dirty="0"/>
            <a:t>Point net(2017)</a:t>
          </a:r>
          <a:endParaRPr lang="he-IL" sz="2400" kern="1200" dirty="0"/>
        </a:p>
      </dsp:txBody>
      <dsp:txXfrm>
        <a:off x="3817" y="0"/>
        <a:ext cx="2611661" cy="1455164"/>
      </dsp:txXfrm>
    </dsp:sp>
    <dsp:sp modelId="{182D05E4-05B6-44A8-9542-54A910F2F8E8}">
      <dsp:nvSpPr>
        <dsp:cNvPr id="0" name=""/>
        <dsp:cNvSpPr/>
      </dsp:nvSpPr>
      <dsp:spPr>
        <a:xfrm>
          <a:off x="1127752" y="1637059"/>
          <a:ext cx="363791" cy="363791"/>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361B83-1059-4840-B4B8-F579B01286A3}">
      <dsp:nvSpPr>
        <dsp:cNvPr id="0" name=""/>
        <dsp:cNvSpPr/>
      </dsp:nvSpPr>
      <dsp:spPr>
        <a:xfrm>
          <a:off x="2736720" y="2182746"/>
          <a:ext cx="3196269" cy="145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t" anchorCtr="0">
          <a:noAutofit/>
        </a:bodyPr>
        <a:lstStyle/>
        <a:p>
          <a:pPr marL="0" lvl="0" indent="0" algn="ctr" defTabSz="1066800" rtl="1">
            <a:lnSpc>
              <a:spcPct val="90000"/>
            </a:lnSpc>
            <a:spcBef>
              <a:spcPct val="0"/>
            </a:spcBef>
            <a:spcAft>
              <a:spcPct val="35000"/>
            </a:spcAft>
            <a:buNone/>
          </a:pPr>
          <a:r>
            <a:rPr lang="en-US" sz="2400" kern="1200" dirty="0"/>
            <a:t>Point net ++(2017)</a:t>
          </a:r>
          <a:endParaRPr lang="he-IL" sz="2400" kern="1200" dirty="0"/>
        </a:p>
      </dsp:txBody>
      <dsp:txXfrm>
        <a:off x="2736720" y="2182746"/>
        <a:ext cx="3196269" cy="1455164"/>
      </dsp:txXfrm>
    </dsp:sp>
    <dsp:sp modelId="{D1B5517A-CA6B-443A-82C0-4A37D9F64F99}">
      <dsp:nvSpPr>
        <dsp:cNvPr id="0" name=""/>
        <dsp:cNvSpPr/>
      </dsp:nvSpPr>
      <dsp:spPr>
        <a:xfrm>
          <a:off x="4123930" y="1637059"/>
          <a:ext cx="363791" cy="363791"/>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349B7F-4BAA-4DCC-88D0-75F9E484EF0C}">
      <dsp:nvSpPr>
        <dsp:cNvPr id="0" name=""/>
        <dsp:cNvSpPr/>
      </dsp:nvSpPr>
      <dsp:spPr>
        <a:xfrm>
          <a:off x="5996173" y="0"/>
          <a:ext cx="2613892" cy="145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rtl="1">
            <a:lnSpc>
              <a:spcPct val="90000"/>
            </a:lnSpc>
            <a:spcBef>
              <a:spcPct val="0"/>
            </a:spcBef>
            <a:spcAft>
              <a:spcPct val="35000"/>
            </a:spcAft>
            <a:buNone/>
          </a:pPr>
          <a:r>
            <a:rPr lang="en-US" sz="2400" kern="1200" dirty="0"/>
            <a:t>Point CNN(2018)</a:t>
          </a:r>
          <a:endParaRPr lang="he-IL" sz="2400" kern="1200" dirty="0"/>
        </a:p>
      </dsp:txBody>
      <dsp:txXfrm>
        <a:off x="5996173" y="0"/>
        <a:ext cx="2613892" cy="1455164"/>
      </dsp:txXfrm>
    </dsp:sp>
    <dsp:sp modelId="{0DE8F0F5-5962-4594-9711-413ED32BFF41}">
      <dsp:nvSpPr>
        <dsp:cNvPr id="0" name=""/>
        <dsp:cNvSpPr/>
      </dsp:nvSpPr>
      <dsp:spPr>
        <a:xfrm>
          <a:off x="7121224" y="1637059"/>
          <a:ext cx="363791" cy="363791"/>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06F111-0E6B-4A58-9B0C-2C5CB7B9F696}">
      <dsp:nvSpPr>
        <dsp:cNvPr id="0" name=""/>
        <dsp:cNvSpPr/>
      </dsp:nvSpPr>
      <dsp:spPr>
        <a:xfrm>
          <a:off x="8702279" y="2182746"/>
          <a:ext cx="1844250" cy="145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t" anchorCtr="0">
          <a:noAutofit/>
        </a:bodyPr>
        <a:lstStyle/>
        <a:p>
          <a:pPr marL="0" lvl="0" indent="0" algn="ctr" defTabSz="1066800" rtl="1">
            <a:lnSpc>
              <a:spcPct val="90000"/>
            </a:lnSpc>
            <a:spcBef>
              <a:spcPct val="0"/>
            </a:spcBef>
            <a:spcAft>
              <a:spcPct val="35000"/>
            </a:spcAft>
            <a:buNone/>
          </a:pPr>
          <a:r>
            <a:rPr lang="en-US" sz="2400" kern="1200" dirty="0"/>
            <a:t>PCT(2021)</a:t>
          </a:r>
          <a:endParaRPr lang="he-IL" sz="2400" kern="1200" dirty="0"/>
        </a:p>
      </dsp:txBody>
      <dsp:txXfrm>
        <a:off x="8702279" y="2182746"/>
        <a:ext cx="1844250" cy="1455164"/>
      </dsp:txXfrm>
    </dsp:sp>
    <dsp:sp modelId="{742E2DF4-67F7-4A06-B520-FC1513D2362D}">
      <dsp:nvSpPr>
        <dsp:cNvPr id="0" name=""/>
        <dsp:cNvSpPr/>
      </dsp:nvSpPr>
      <dsp:spPr>
        <a:xfrm>
          <a:off x="9442508" y="1637059"/>
          <a:ext cx="363791" cy="363791"/>
        </a:xfrm>
        <a:prstGeom prst="ellipse">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EFE4819F-D128-407E-AA2F-A61F1CF0AA44}" type="datetimeFigureOut">
              <a:rPr lang="he-IL" smtClean="0"/>
              <a:t>כ"ח/אייר/תשפ"ב</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395E7503-435B-411E-947E-57E15E131ECE}" type="slidenum">
              <a:rPr lang="he-IL" smtClean="0"/>
              <a:t>‹#›</a:t>
            </a:fld>
            <a:endParaRPr lang="he-IL"/>
          </a:p>
        </p:txBody>
      </p:sp>
    </p:spTree>
    <p:extLst>
      <p:ext uri="{BB962C8B-B14F-4D97-AF65-F5344CB8AC3E}">
        <p14:creationId xmlns:p14="http://schemas.microsoft.com/office/powerpoint/2010/main" val="3464273778"/>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395E7503-435B-411E-947E-57E15E131ECE}" type="slidenum">
              <a:rPr lang="he-IL" smtClean="0"/>
              <a:t>9</a:t>
            </a:fld>
            <a:endParaRPr lang="he-IL"/>
          </a:p>
        </p:txBody>
      </p:sp>
    </p:spTree>
    <p:extLst>
      <p:ext uri="{BB962C8B-B14F-4D97-AF65-F5344CB8AC3E}">
        <p14:creationId xmlns:p14="http://schemas.microsoft.com/office/powerpoint/2010/main" val="140317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395E7503-435B-411E-947E-57E15E131ECE}" type="slidenum">
              <a:rPr lang="he-IL" smtClean="0"/>
              <a:t>10</a:t>
            </a:fld>
            <a:endParaRPr lang="he-IL"/>
          </a:p>
        </p:txBody>
      </p:sp>
    </p:spTree>
    <p:extLst>
      <p:ext uri="{BB962C8B-B14F-4D97-AF65-F5344CB8AC3E}">
        <p14:creationId xmlns:p14="http://schemas.microsoft.com/office/powerpoint/2010/main" val="968749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395E7503-435B-411E-947E-57E15E131ECE}" type="slidenum">
              <a:rPr lang="he-IL" smtClean="0"/>
              <a:t>20</a:t>
            </a:fld>
            <a:endParaRPr lang="he-IL"/>
          </a:p>
        </p:txBody>
      </p:sp>
    </p:spTree>
    <p:extLst>
      <p:ext uri="{BB962C8B-B14F-4D97-AF65-F5344CB8AC3E}">
        <p14:creationId xmlns:p14="http://schemas.microsoft.com/office/powerpoint/2010/main" val="3080678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אחד הבעיות של </a:t>
            </a:r>
            <a:r>
              <a:rPr lang="he-IL" dirty="0" err="1"/>
              <a:t>פוינרט</a:t>
            </a:r>
            <a:r>
              <a:rPr lang="he-IL" dirty="0"/>
              <a:t> נט היא שהיא מתקשה בלשמר אזורים </a:t>
            </a:r>
            <a:r>
              <a:rPr lang="he-IL" dirty="0" err="1"/>
              <a:t>מסויימים</a:t>
            </a:r>
            <a:r>
              <a:rPr lang="he-IL" dirty="0"/>
              <a:t> כדי לפתור את הבעיה הזאת הם יצרו את פוינט נט ++ (חלק מהנקודות חסרות\בעיות ברזולוציה)</a:t>
            </a:r>
          </a:p>
          <a:p>
            <a:r>
              <a:rPr lang="he-IL" dirty="0"/>
              <a:t>בהתחלה כמו פוינט מתחילים עם נקודות ללא סדר אחרי פעולת ה </a:t>
            </a:r>
            <a:r>
              <a:rPr lang="en-US" dirty="0" err="1"/>
              <a:t>mlp</a:t>
            </a:r>
            <a:r>
              <a:rPr lang="he-IL" dirty="0"/>
              <a:t> עי פעולת המקסימום אנחנו מקבלים </a:t>
            </a:r>
            <a:r>
              <a:rPr lang="en-US" dirty="0"/>
              <a:t>features</a:t>
            </a:r>
            <a:r>
              <a:rPr lang="he-IL" dirty="0"/>
              <a:t>  </a:t>
            </a:r>
          </a:p>
          <a:p>
            <a:endParaRPr lang="he-IL" dirty="0"/>
          </a:p>
          <a:p>
            <a:r>
              <a:rPr lang="he-IL" dirty="0"/>
              <a:t>הרעיון של כל המאמר הוא לקבל קונטקסט של ה </a:t>
            </a:r>
            <a:r>
              <a:rPr lang="en-US" dirty="0"/>
              <a:t>point cloud</a:t>
            </a:r>
          </a:p>
          <a:p>
            <a:pPr marL="228600" indent="-228600">
              <a:buAutoNum type="arabicParenR"/>
            </a:pPr>
            <a:r>
              <a:rPr lang="en-US" dirty="0"/>
              <a:t>Sampling layer </a:t>
            </a:r>
            <a:r>
              <a:rPr lang="he-IL" dirty="0"/>
              <a:t> מנסים למצוא מרכזי כובד של אזורים לוקלים בתמונה</a:t>
            </a:r>
          </a:p>
          <a:p>
            <a:pPr marL="228600" indent="-228600">
              <a:buAutoNum type="arabicParenR"/>
            </a:pPr>
            <a:r>
              <a:rPr lang="en-US" dirty="0"/>
              <a:t>Grouping layer</a:t>
            </a:r>
            <a:r>
              <a:rPr lang="he-IL" dirty="0"/>
              <a:t> מציאת נקודות שכנות ע"י </a:t>
            </a:r>
            <a:r>
              <a:rPr lang="en-US" dirty="0"/>
              <a:t>KNN</a:t>
            </a:r>
          </a:p>
          <a:p>
            <a:pPr marL="0" indent="0">
              <a:buNone/>
            </a:pPr>
            <a:endParaRPr lang="en-US" dirty="0"/>
          </a:p>
          <a:p>
            <a:pPr marL="0" indent="0">
              <a:buNone/>
            </a:pPr>
            <a:r>
              <a:rPr lang="he-IL" dirty="0"/>
              <a:t>אחרי כן יש שרשור של </a:t>
            </a:r>
            <a:r>
              <a:rPr lang="en-US" dirty="0"/>
              <a:t>point net</a:t>
            </a:r>
            <a:r>
              <a:rPr lang="he-IL" dirty="0"/>
              <a:t> כדי למצוא מחדש </a:t>
            </a:r>
            <a:r>
              <a:rPr lang="en-US" dirty="0"/>
              <a:t>features</a:t>
            </a:r>
            <a:r>
              <a:rPr lang="he-IL" dirty="0"/>
              <a:t> </a:t>
            </a:r>
          </a:p>
          <a:p>
            <a:pPr marL="0" indent="0">
              <a:buNone/>
            </a:pPr>
            <a:endParaRPr lang="he-IL" dirty="0"/>
          </a:p>
          <a:p>
            <a:pPr marL="0" indent="0">
              <a:buNone/>
            </a:pPr>
            <a:r>
              <a:rPr lang="en-US" dirty="0"/>
              <a:t>Sampling layer FPS</a:t>
            </a:r>
          </a:p>
          <a:p>
            <a:pPr marL="0" indent="0">
              <a:buNone/>
            </a:pPr>
            <a:r>
              <a:rPr lang="he-IL" dirty="0"/>
              <a:t>רוצים למצוא תת קבוצה של הקבוצה הגדולה </a:t>
            </a:r>
          </a:p>
          <a:p>
            <a:pPr marL="0" indent="0">
              <a:buNone/>
            </a:pPr>
            <a:endParaRPr lang="he-IL" dirty="0"/>
          </a:p>
          <a:p>
            <a:pPr marL="0" indent="0">
              <a:buNone/>
            </a:pPr>
            <a:endParaRPr lang="he-IL" dirty="0"/>
          </a:p>
          <a:p>
            <a:pPr marL="0" indent="0">
              <a:buNone/>
            </a:pPr>
            <a:endParaRPr lang="en-US" dirty="0"/>
          </a:p>
          <a:p>
            <a:pPr marL="0" indent="0">
              <a:buNone/>
            </a:pPr>
            <a:endParaRPr lang="he-IL" dirty="0"/>
          </a:p>
          <a:p>
            <a:r>
              <a:rPr lang="he-IL" dirty="0"/>
              <a:t> </a:t>
            </a:r>
          </a:p>
          <a:p>
            <a:endParaRPr lang="he-IL" dirty="0"/>
          </a:p>
          <a:p>
            <a:endParaRPr lang="he-IL" dirty="0"/>
          </a:p>
          <a:p>
            <a:endParaRPr lang="he-IL" dirty="0"/>
          </a:p>
          <a:p>
            <a:endParaRPr lang="he-IL" dirty="0"/>
          </a:p>
          <a:p>
            <a:endParaRPr lang="he-IL" dirty="0"/>
          </a:p>
          <a:p>
            <a:endParaRPr lang="he-IL" dirty="0"/>
          </a:p>
          <a:p>
            <a:endParaRPr lang="he-IL" dirty="0"/>
          </a:p>
          <a:p>
            <a:endParaRPr lang="he-IL" dirty="0"/>
          </a:p>
          <a:p>
            <a:endParaRPr lang="he-IL" dirty="0"/>
          </a:p>
          <a:p>
            <a:endParaRPr lang="he-IL" dirty="0"/>
          </a:p>
        </p:txBody>
      </p:sp>
      <p:sp>
        <p:nvSpPr>
          <p:cNvPr id="4" name="מציין מיקום של מספר שקופית 3"/>
          <p:cNvSpPr>
            <a:spLocks noGrp="1"/>
          </p:cNvSpPr>
          <p:nvPr>
            <p:ph type="sldNum" sz="quarter" idx="5"/>
          </p:nvPr>
        </p:nvSpPr>
        <p:spPr/>
        <p:txBody>
          <a:bodyPr/>
          <a:lstStyle/>
          <a:p>
            <a:fld id="{395E7503-435B-411E-947E-57E15E131ECE}" type="slidenum">
              <a:rPr lang="he-IL" smtClean="0"/>
              <a:t>25</a:t>
            </a:fld>
            <a:endParaRPr lang="he-IL"/>
          </a:p>
        </p:txBody>
      </p:sp>
    </p:spTree>
    <p:extLst>
      <p:ext uri="{BB962C8B-B14F-4D97-AF65-F5344CB8AC3E}">
        <p14:creationId xmlns:p14="http://schemas.microsoft.com/office/powerpoint/2010/main" val="1314066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אחד הבעיות של </a:t>
            </a:r>
            <a:r>
              <a:rPr lang="he-IL" dirty="0" err="1"/>
              <a:t>פוינרט</a:t>
            </a:r>
            <a:r>
              <a:rPr lang="he-IL" dirty="0"/>
              <a:t> נט היא שהיא מתקשה בלשמר אזורים </a:t>
            </a:r>
            <a:r>
              <a:rPr lang="he-IL" dirty="0" err="1"/>
              <a:t>מסויימים</a:t>
            </a:r>
            <a:r>
              <a:rPr lang="he-IL" dirty="0"/>
              <a:t> כדי לפתור את הבעיה הזאת הם יצרו את פוינט נט ++ (חלק מהנקודות חסרות\בעיות ברזולוציה)</a:t>
            </a:r>
          </a:p>
          <a:p>
            <a:r>
              <a:rPr lang="he-IL" dirty="0"/>
              <a:t>בהתחלה כמו פוינט מתחילים עם נקודות ללא סדר אחרי פעולת ה </a:t>
            </a:r>
            <a:r>
              <a:rPr lang="en-US" dirty="0" err="1"/>
              <a:t>mlp</a:t>
            </a:r>
            <a:r>
              <a:rPr lang="he-IL" dirty="0"/>
              <a:t> עי פעולת המקסימום אנחנו מקבלים </a:t>
            </a:r>
            <a:r>
              <a:rPr lang="en-US" dirty="0"/>
              <a:t>features</a:t>
            </a:r>
            <a:r>
              <a:rPr lang="he-IL" dirty="0"/>
              <a:t>  </a:t>
            </a:r>
          </a:p>
          <a:p>
            <a:endParaRPr lang="he-IL" dirty="0"/>
          </a:p>
          <a:p>
            <a:r>
              <a:rPr lang="he-IL" dirty="0"/>
              <a:t>הרעיון של כל המאמר הוא לקבל קונטקסט של ה </a:t>
            </a:r>
            <a:r>
              <a:rPr lang="en-US" dirty="0"/>
              <a:t>point cloud</a:t>
            </a:r>
          </a:p>
          <a:p>
            <a:pPr marL="228600" indent="-228600">
              <a:buAutoNum type="arabicParenR"/>
            </a:pPr>
            <a:r>
              <a:rPr lang="en-US" dirty="0"/>
              <a:t>Sampling layer </a:t>
            </a:r>
            <a:r>
              <a:rPr lang="he-IL" dirty="0"/>
              <a:t> מנסים למצוא מרכזי כובד של אזורים לוקלים בתמונה</a:t>
            </a:r>
          </a:p>
          <a:p>
            <a:pPr marL="228600" indent="-228600">
              <a:buAutoNum type="arabicParenR"/>
            </a:pPr>
            <a:r>
              <a:rPr lang="en-US" dirty="0"/>
              <a:t>Grouping layer</a:t>
            </a:r>
            <a:r>
              <a:rPr lang="he-IL" dirty="0"/>
              <a:t> מציאת נקודות שכנות ע"י </a:t>
            </a:r>
            <a:r>
              <a:rPr lang="en-US" dirty="0"/>
              <a:t>KNN</a:t>
            </a:r>
          </a:p>
          <a:p>
            <a:pPr marL="0" indent="0">
              <a:buNone/>
            </a:pPr>
            <a:endParaRPr lang="en-US" dirty="0"/>
          </a:p>
          <a:p>
            <a:pPr marL="0" indent="0">
              <a:buNone/>
            </a:pPr>
            <a:r>
              <a:rPr lang="he-IL" dirty="0"/>
              <a:t>אחרי כן יש שרשור של </a:t>
            </a:r>
            <a:r>
              <a:rPr lang="en-US" dirty="0"/>
              <a:t>point net</a:t>
            </a:r>
            <a:r>
              <a:rPr lang="he-IL" dirty="0"/>
              <a:t> כדי למצוא מחדש </a:t>
            </a:r>
            <a:r>
              <a:rPr lang="en-US" dirty="0"/>
              <a:t>features</a:t>
            </a:r>
            <a:r>
              <a:rPr lang="he-IL" dirty="0"/>
              <a:t> </a:t>
            </a:r>
          </a:p>
          <a:p>
            <a:pPr marL="0" indent="0">
              <a:buNone/>
            </a:pPr>
            <a:endParaRPr lang="he-IL" dirty="0"/>
          </a:p>
          <a:p>
            <a:pPr marL="0" indent="0">
              <a:buNone/>
            </a:pPr>
            <a:r>
              <a:rPr lang="en-US" dirty="0"/>
              <a:t>Sampling layer FPS</a:t>
            </a:r>
          </a:p>
          <a:p>
            <a:pPr marL="0" indent="0">
              <a:buNone/>
            </a:pPr>
            <a:r>
              <a:rPr lang="he-IL" dirty="0"/>
              <a:t>רוצים למצוא תת קבוצה של הקבוצה הגדולה </a:t>
            </a:r>
          </a:p>
          <a:p>
            <a:pPr marL="0" indent="0">
              <a:buNone/>
            </a:pPr>
            <a:endParaRPr lang="he-IL" dirty="0"/>
          </a:p>
          <a:p>
            <a:pPr marL="0" indent="0">
              <a:buNone/>
            </a:pPr>
            <a:endParaRPr lang="he-IL" dirty="0"/>
          </a:p>
          <a:p>
            <a:pPr marL="0" indent="0">
              <a:buNone/>
            </a:pPr>
            <a:endParaRPr lang="en-US" dirty="0"/>
          </a:p>
          <a:p>
            <a:pPr marL="0" indent="0">
              <a:buNone/>
            </a:pPr>
            <a:endParaRPr lang="he-IL" dirty="0"/>
          </a:p>
          <a:p>
            <a:r>
              <a:rPr lang="he-IL" dirty="0"/>
              <a:t> </a:t>
            </a:r>
          </a:p>
          <a:p>
            <a:endParaRPr lang="he-IL" dirty="0"/>
          </a:p>
          <a:p>
            <a:endParaRPr lang="he-IL" dirty="0"/>
          </a:p>
          <a:p>
            <a:endParaRPr lang="he-IL" dirty="0"/>
          </a:p>
          <a:p>
            <a:endParaRPr lang="he-IL" dirty="0"/>
          </a:p>
          <a:p>
            <a:endParaRPr lang="he-IL" dirty="0"/>
          </a:p>
          <a:p>
            <a:endParaRPr lang="he-IL" dirty="0"/>
          </a:p>
          <a:p>
            <a:endParaRPr lang="he-IL" dirty="0"/>
          </a:p>
          <a:p>
            <a:endParaRPr lang="he-IL" dirty="0"/>
          </a:p>
          <a:p>
            <a:endParaRPr lang="he-IL" dirty="0"/>
          </a:p>
          <a:p>
            <a:endParaRPr lang="he-IL" dirty="0"/>
          </a:p>
        </p:txBody>
      </p:sp>
      <p:sp>
        <p:nvSpPr>
          <p:cNvPr id="4" name="מציין מיקום של מספר שקופית 3"/>
          <p:cNvSpPr>
            <a:spLocks noGrp="1"/>
          </p:cNvSpPr>
          <p:nvPr>
            <p:ph type="sldNum" sz="quarter" idx="5"/>
          </p:nvPr>
        </p:nvSpPr>
        <p:spPr/>
        <p:txBody>
          <a:bodyPr/>
          <a:lstStyle/>
          <a:p>
            <a:fld id="{395E7503-435B-411E-947E-57E15E131ECE}" type="slidenum">
              <a:rPr lang="he-IL" smtClean="0"/>
              <a:t>26</a:t>
            </a:fld>
            <a:endParaRPr lang="he-IL"/>
          </a:p>
        </p:txBody>
      </p:sp>
    </p:spTree>
    <p:extLst>
      <p:ext uri="{BB962C8B-B14F-4D97-AF65-F5344CB8AC3E}">
        <p14:creationId xmlns:p14="http://schemas.microsoft.com/office/powerpoint/2010/main" val="2746682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אחד הבעיות של </a:t>
            </a:r>
            <a:r>
              <a:rPr lang="he-IL" dirty="0" err="1"/>
              <a:t>פוינרט</a:t>
            </a:r>
            <a:r>
              <a:rPr lang="he-IL" dirty="0"/>
              <a:t> נט היא שהיא מתקשה בלשמר אזורים </a:t>
            </a:r>
            <a:r>
              <a:rPr lang="he-IL" dirty="0" err="1"/>
              <a:t>מסויימים</a:t>
            </a:r>
            <a:r>
              <a:rPr lang="he-IL" dirty="0"/>
              <a:t> כדי לפתור את הבעיה הזאת הם יצרו את פוינט נט ++ (חלק מהנקודות חסרות\בעיות ברזולוציה)</a:t>
            </a:r>
          </a:p>
          <a:p>
            <a:r>
              <a:rPr lang="he-IL" dirty="0"/>
              <a:t>בהתחלה כמו פוינט מתחילים עם נקודות ללא סדר אחרי פעולת ה </a:t>
            </a:r>
            <a:r>
              <a:rPr lang="en-US" dirty="0" err="1"/>
              <a:t>mlp</a:t>
            </a:r>
            <a:r>
              <a:rPr lang="he-IL" dirty="0"/>
              <a:t> עי פעולת המקסימום אנחנו מקבלים </a:t>
            </a:r>
            <a:r>
              <a:rPr lang="en-US" dirty="0"/>
              <a:t>features</a:t>
            </a:r>
            <a:r>
              <a:rPr lang="he-IL" dirty="0"/>
              <a:t>  </a:t>
            </a:r>
          </a:p>
          <a:p>
            <a:endParaRPr lang="he-IL" dirty="0"/>
          </a:p>
          <a:p>
            <a:r>
              <a:rPr lang="he-IL" dirty="0"/>
              <a:t>הרעיון של כל המאמר הוא לקבל קונטקסט של ה </a:t>
            </a:r>
            <a:r>
              <a:rPr lang="en-US" dirty="0"/>
              <a:t>point cloud</a:t>
            </a:r>
          </a:p>
          <a:p>
            <a:pPr marL="228600" indent="-228600">
              <a:buAutoNum type="arabicParenR"/>
            </a:pPr>
            <a:r>
              <a:rPr lang="en-US" dirty="0"/>
              <a:t>Sampling layer </a:t>
            </a:r>
            <a:r>
              <a:rPr lang="he-IL" dirty="0"/>
              <a:t> מנסים למצוא מרכזי כובד של אזורים לוקלים בתמונה</a:t>
            </a:r>
          </a:p>
          <a:p>
            <a:pPr marL="228600" indent="-228600">
              <a:buAutoNum type="arabicParenR"/>
            </a:pPr>
            <a:r>
              <a:rPr lang="en-US" dirty="0"/>
              <a:t>Grouping layer</a:t>
            </a:r>
            <a:r>
              <a:rPr lang="he-IL" dirty="0"/>
              <a:t> מציאת נקודות שכנות ע"י </a:t>
            </a:r>
            <a:r>
              <a:rPr lang="en-US" dirty="0"/>
              <a:t>KNN</a:t>
            </a:r>
          </a:p>
          <a:p>
            <a:pPr marL="0" indent="0">
              <a:buNone/>
            </a:pPr>
            <a:endParaRPr lang="en-US" dirty="0"/>
          </a:p>
          <a:p>
            <a:pPr marL="0" indent="0">
              <a:buNone/>
            </a:pPr>
            <a:r>
              <a:rPr lang="he-IL" dirty="0"/>
              <a:t>אחרי כן יש שרשור של </a:t>
            </a:r>
            <a:r>
              <a:rPr lang="en-US" dirty="0"/>
              <a:t>point net</a:t>
            </a:r>
            <a:r>
              <a:rPr lang="he-IL" dirty="0"/>
              <a:t> כדי למצוא מחדש </a:t>
            </a:r>
            <a:r>
              <a:rPr lang="en-US" dirty="0"/>
              <a:t>features</a:t>
            </a:r>
            <a:r>
              <a:rPr lang="he-IL" dirty="0"/>
              <a:t> </a:t>
            </a:r>
          </a:p>
          <a:p>
            <a:pPr marL="0" indent="0">
              <a:buNone/>
            </a:pPr>
            <a:endParaRPr lang="he-IL" dirty="0"/>
          </a:p>
          <a:p>
            <a:pPr marL="0" indent="0">
              <a:buNone/>
            </a:pPr>
            <a:r>
              <a:rPr lang="en-US" dirty="0"/>
              <a:t>Sampling layer FPS</a:t>
            </a:r>
          </a:p>
          <a:p>
            <a:pPr marL="0" indent="0">
              <a:buNone/>
            </a:pPr>
            <a:r>
              <a:rPr lang="he-IL" dirty="0"/>
              <a:t>רוצים למצוא תת קבוצה של הקבוצה הגדולה </a:t>
            </a:r>
          </a:p>
          <a:p>
            <a:pPr marL="0" indent="0">
              <a:buNone/>
            </a:pPr>
            <a:endParaRPr lang="he-IL" dirty="0"/>
          </a:p>
          <a:p>
            <a:pPr marL="0" indent="0">
              <a:buNone/>
            </a:pPr>
            <a:endParaRPr lang="he-IL" dirty="0"/>
          </a:p>
          <a:p>
            <a:pPr marL="0" indent="0">
              <a:buNone/>
            </a:pPr>
            <a:endParaRPr lang="en-US" dirty="0"/>
          </a:p>
          <a:p>
            <a:pPr marL="0" indent="0">
              <a:buNone/>
            </a:pPr>
            <a:endParaRPr lang="he-IL" dirty="0"/>
          </a:p>
          <a:p>
            <a:r>
              <a:rPr lang="he-IL" dirty="0"/>
              <a:t> </a:t>
            </a:r>
          </a:p>
          <a:p>
            <a:endParaRPr lang="he-IL" dirty="0"/>
          </a:p>
          <a:p>
            <a:endParaRPr lang="he-IL" dirty="0"/>
          </a:p>
          <a:p>
            <a:endParaRPr lang="he-IL" dirty="0"/>
          </a:p>
          <a:p>
            <a:endParaRPr lang="he-IL" dirty="0"/>
          </a:p>
          <a:p>
            <a:endParaRPr lang="he-IL" dirty="0"/>
          </a:p>
          <a:p>
            <a:endParaRPr lang="he-IL" dirty="0"/>
          </a:p>
          <a:p>
            <a:endParaRPr lang="he-IL" dirty="0"/>
          </a:p>
          <a:p>
            <a:endParaRPr lang="he-IL" dirty="0"/>
          </a:p>
          <a:p>
            <a:endParaRPr lang="he-IL" dirty="0"/>
          </a:p>
          <a:p>
            <a:endParaRPr lang="he-IL" dirty="0"/>
          </a:p>
        </p:txBody>
      </p:sp>
      <p:sp>
        <p:nvSpPr>
          <p:cNvPr id="4" name="מציין מיקום של מספר שקופית 3"/>
          <p:cNvSpPr>
            <a:spLocks noGrp="1"/>
          </p:cNvSpPr>
          <p:nvPr>
            <p:ph type="sldNum" sz="quarter" idx="5"/>
          </p:nvPr>
        </p:nvSpPr>
        <p:spPr/>
        <p:txBody>
          <a:bodyPr/>
          <a:lstStyle/>
          <a:p>
            <a:fld id="{395E7503-435B-411E-947E-57E15E131ECE}" type="slidenum">
              <a:rPr lang="he-IL" smtClean="0"/>
              <a:t>27</a:t>
            </a:fld>
            <a:endParaRPr lang="he-IL"/>
          </a:p>
        </p:txBody>
      </p:sp>
    </p:spTree>
    <p:extLst>
      <p:ext uri="{BB962C8B-B14F-4D97-AF65-F5344CB8AC3E}">
        <p14:creationId xmlns:p14="http://schemas.microsoft.com/office/powerpoint/2010/main" val="3476979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161837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152879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6671446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he-IL"/>
              <a:t>לחץ כדי לערוך סגנון כותרת של תבנית בסיס</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22141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28731850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עמודות">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he-IL"/>
              <a:t>לחץ כדי לערוך סגנון כותרת של תבנית בסיס</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22186099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עמודת 3 תמונות">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he-IL"/>
              <a:t>לחץ כדי לערוך סגנון כותרת של תבנית בסיס</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898573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22091655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3945906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53070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2647688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994105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913795" y="2912232"/>
            <a:ext cx="5107208" cy="287896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172200" y="2912232"/>
            <a:ext cx="5095357" cy="287896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1659865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592034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2450827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794028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1754365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1336E94-97DD-43AF-B86E-EF9958A0E79E}" type="datetimeFigureOut">
              <a:rPr lang="he-IL" smtClean="0"/>
              <a:t>כ"ח/אייר/תשפ"ב</a:t>
            </a:fld>
            <a:endParaRPr lang="he-IL"/>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E329637-63DA-4948-B25B-18B6C64ACCD0}" type="slidenum">
              <a:rPr lang="he-IL" smtClean="0"/>
              <a:t>‹#›</a:t>
            </a:fld>
            <a:endParaRPr lang="he-IL"/>
          </a:p>
        </p:txBody>
      </p:sp>
    </p:spTree>
    <p:extLst>
      <p:ext uri="{BB962C8B-B14F-4D97-AF65-F5344CB8AC3E}">
        <p14:creationId xmlns:p14="http://schemas.microsoft.com/office/powerpoint/2010/main" val="270624861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1"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r" defTabSz="914400" rtl="1"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r" defTabSz="914400" rtl="1"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r" defTabSz="914400" rtl="1"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r" defTabSz="914400" rtl="1"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r" defTabSz="914400" rtl="1"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r" defTabSz="914400" rtl="1"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r" defTabSz="914400" rtl="1"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r" defTabSz="914400" rtl="1"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r" defTabSz="914400" rtl="1"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2RkmGapgMbc"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modelnet.cs.princeton.edu/"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shapenet.org/"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hyperlink" Target="https://paperswithcode.com/dataset/s3di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gif"/></Relationships>
</file>

<file path=ppt/slides/_rels/slide35.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4.gif"/></Relationships>
</file>

<file path=ppt/slides/_rels/slide36.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6.jpg"/></Relationships>
</file>

<file path=ppt/slides/_rels/slide37.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4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590.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2.png"/><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40.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50.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ranahanocka.github.io/point2mesh"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96C0C3E-6162-FA2E-B140-AD08F2742335}"/>
              </a:ext>
            </a:extLst>
          </p:cNvPr>
          <p:cNvSpPr>
            <a:spLocks noGrp="1"/>
          </p:cNvSpPr>
          <p:nvPr>
            <p:ph type="ctrTitle"/>
          </p:nvPr>
        </p:nvSpPr>
        <p:spPr/>
        <p:txBody>
          <a:bodyPr/>
          <a:lstStyle/>
          <a:p>
            <a:r>
              <a:rPr lang="en-US" dirty="0"/>
              <a:t>Health care</a:t>
            </a:r>
            <a:endParaRPr lang="he-IL" dirty="0"/>
          </a:p>
        </p:txBody>
      </p:sp>
      <p:sp>
        <p:nvSpPr>
          <p:cNvPr id="3" name="כותרת משנה 2">
            <a:extLst>
              <a:ext uri="{FF2B5EF4-FFF2-40B4-BE49-F238E27FC236}">
                <a16:creationId xmlns:a16="http://schemas.microsoft.com/office/drawing/2014/main" id="{7BE5F645-8C73-84E3-B5E8-DA9C654A7509}"/>
              </a:ext>
            </a:extLst>
          </p:cNvPr>
          <p:cNvSpPr>
            <a:spLocks noGrp="1"/>
          </p:cNvSpPr>
          <p:nvPr>
            <p:ph type="subTitle" idx="1"/>
          </p:nvPr>
        </p:nvSpPr>
        <p:spPr/>
        <p:txBody>
          <a:bodyPr/>
          <a:lstStyle/>
          <a:p>
            <a:r>
              <a:rPr lang="en-US" dirty="0"/>
              <a:t>Or Livne</a:t>
            </a:r>
          </a:p>
          <a:p>
            <a:r>
              <a:rPr lang="en-US" dirty="0"/>
              <a:t>Roey Robin  </a:t>
            </a:r>
            <a:endParaRPr lang="he-IL" dirty="0"/>
          </a:p>
        </p:txBody>
      </p:sp>
    </p:spTree>
    <p:extLst>
      <p:ext uri="{BB962C8B-B14F-4D97-AF65-F5344CB8AC3E}">
        <p14:creationId xmlns:p14="http://schemas.microsoft.com/office/powerpoint/2010/main" val="598000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924445" y="255110"/>
            <a:ext cx="10353761" cy="1326321"/>
          </a:xfrm>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24445" y="1119653"/>
            <a:ext cx="10353762" cy="3695136"/>
          </a:xfrm>
        </p:spPr>
        <p:txBody>
          <a:bodyPr/>
          <a:lstStyle/>
          <a:p>
            <a:pPr algn="l" rtl="0"/>
            <a:r>
              <a:rPr lang="en-US" dirty="0"/>
              <a:t>How are they using in different applications ? </a:t>
            </a:r>
          </a:p>
          <a:p>
            <a:pPr lvl="1" algn="l" rtl="0"/>
            <a:r>
              <a:rPr lang="en-US" dirty="0"/>
              <a:t>Create a 3D model  - point cloud converted into meshes</a:t>
            </a:r>
          </a:p>
          <a:p>
            <a:pPr lvl="2" algn="l" rtl="0"/>
            <a:r>
              <a:rPr lang="en-US" dirty="0"/>
              <a:t>Medical</a:t>
            </a:r>
          </a:p>
          <a:p>
            <a:pPr lvl="3" algn="l" rtl="0"/>
            <a:r>
              <a:rPr lang="en-US" dirty="0"/>
              <a:t>Explain ability about different organ in our body </a:t>
            </a:r>
          </a:p>
          <a:p>
            <a:pPr lvl="3" algn="l" rtl="0"/>
            <a:r>
              <a:rPr lang="en-US" dirty="0"/>
              <a:t>Examine decease </a:t>
            </a:r>
          </a:p>
          <a:p>
            <a:pPr lvl="3" algn="l" rtl="0"/>
            <a:r>
              <a:rPr lang="en-US" dirty="0"/>
              <a:t>Simulation – for doctor's paretic: </a:t>
            </a:r>
            <a:r>
              <a:rPr lang="en-US" dirty="0">
                <a:hlinkClick r:id="rId3"/>
              </a:rPr>
              <a:t>https://www.youtube.com/watch?v=2RkmGapgMbc</a:t>
            </a:r>
            <a:endParaRPr lang="en-US" dirty="0"/>
          </a:p>
          <a:p>
            <a:pPr marL="1371600" lvl="3" indent="0" algn="l" rtl="0">
              <a:buNone/>
            </a:pPr>
            <a:r>
              <a:rPr lang="en-US" dirty="0"/>
              <a:t> </a:t>
            </a:r>
          </a:p>
          <a:p>
            <a:pPr marL="914400" lvl="2" indent="0" algn="l" rtl="0">
              <a:buNone/>
            </a:pPr>
            <a:r>
              <a:rPr lang="en-US" dirty="0"/>
              <a:t> </a:t>
            </a:r>
          </a:p>
          <a:p>
            <a:pPr marL="914400" lvl="2" indent="0" algn="l" rtl="0">
              <a:buNone/>
            </a:pPr>
            <a:endParaRPr lang="en-US" dirty="0"/>
          </a:p>
          <a:p>
            <a:pPr lvl="2" algn="l" rtl="0"/>
            <a:endParaRPr lang="en-US" dirty="0"/>
          </a:p>
          <a:p>
            <a:pPr lvl="2" algn="l" rtl="0"/>
            <a:endParaRPr lang="en-US" dirty="0"/>
          </a:p>
          <a:p>
            <a:pPr lvl="2" algn="l" rtl="0"/>
            <a:endParaRPr lang="en-US" dirty="0"/>
          </a:p>
          <a:p>
            <a:pPr lvl="2" algn="l" rtl="0"/>
            <a:endParaRPr lang="he-IL" dirty="0"/>
          </a:p>
        </p:txBody>
      </p:sp>
      <p:pic>
        <p:nvPicPr>
          <p:cNvPr id="5" name="תמונה 4">
            <a:extLst>
              <a:ext uri="{FF2B5EF4-FFF2-40B4-BE49-F238E27FC236}">
                <a16:creationId xmlns:a16="http://schemas.microsoft.com/office/drawing/2014/main" id="{D06A9215-F501-2608-54B6-D1C15999C9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793" y="3624943"/>
            <a:ext cx="2559196" cy="2663890"/>
          </a:xfrm>
          <a:prstGeom prst="rect">
            <a:avLst/>
          </a:prstGeom>
        </p:spPr>
      </p:pic>
      <p:pic>
        <p:nvPicPr>
          <p:cNvPr id="7" name="תמונה 6" descr="תמונה שמכילה פירות, אנונה קשקשית&#10;&#10;התיאור נוצר באופן אוטומטי">
            <a:extLst>
              <a:ext uri="{FF2B5EF4-FFF2-40B4-BE49-F238E27FC236}">
                <a16:creationId xmlns:a16="http://schemas.microsoft.com/office/drawing/2014/main" id="{38E165DB-8450-65D5-D4B7-EF4683EB67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4710" y="3624942"/>
            <a:ext cx="3556429" cy="2663889"/>
          </a:xfrm>
          <a:prstGeom prst="rect">
            <a:avLst/>
          </a:prstGeom>
        </p:spPr>
      </p:pic>
      <p:pic>
        <p:nvPicPr>
          <p:cNvPr id="9" name="תמונה 8">
            <a:extLst>
              <a:ext uri="{FF2B5EF4-FFF2-40B4-BE49-F238E27FC236}">
                <a16:creationId xmlns:a16="http://schemas.microsoft.com/office/drawing/2014/main" id="{3AA0E954-FCAB-8A86-D690-6E02E2B62F43}"/>
              </a:ext>
            </a:extLst>
          </p:cNvPr>
          <p:cNvPicPr>
            <a:picLocks noChangeAspect="1"/>
          </p:cNvPicPr>
          <p:nvPr/>
        </p:nvPicPr>
        <p:blipFill rotWithShape="1">
          <a:blip r:embed="rId6">
            <a:extLst>
              <a:ext uri="{28A0092B-C50C-407E-A947-70E740481C1C}">
                <a14:useLocalDpi xmlns:a14="http://schemas.microsoft.com/office/drawing/2010/main" val="0"/>
              </a:ext>
            </a:extLst>
          </a:blip>
          <a:srcRect l="6747" r="15811"/>
          <a:stretch/>
        </p:blipFill>
        <p:spPr>
          <a:xfrm>
            <a:off x="7617274" y="3624943"/>
            <a:ext cx="3671585" cy="2663888"/>
          </a:xfrm>
          <a:prstGeom prst="rect">
            <a:avLst/>
          </a:prstGeom>
        </p:spPr>
      </p:pic>
    </p:spTree>
    <p:extLst>
      <p:ext uri="{BB962C8B-B14F-4D97-AF65-F5344CB8AC3E}">
        <p14:creationId xmlns:p14="http://schemas.microsoft.com/office/powerpoint/2010/main" val="3415726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1032667" y="529528"/>
            <a:ext cx="10353761" cy="1326321"/>
          </a:xfrm>
        </p:spPr>
        <p:txBody>
          <a:bodyPr/>
          <a:lstStyle/>
          <a:p>
            <a:r>
              <a:rPr lang="en-US" dirty="0"/>
              <a:t>Paper flow</a:t>
            </a:r>
            <a:endParaRPr lang="he-IL" dirty="0"/>
          </a:p>
        </p:txBody>
      </p:sp>
      <p:grpSp>
        <p:nvGrpSpPr>
          <p:cNvPr id="5" name="קבוצה 4">
            <a:extLst>
              <a:ext uri="{FF2B5EF4-FFF2-40B4-BE49-F238E27FC236}">
                <a16:creationId xmlns:a16="http://schemas.microsoft.com/office/drawing/2014/main" id="{8E8D3F13-C12A-950E-8918-C72EADC92A5C}"/>
              </a:ext>
            </a:extLst>
          </p:cNvPr>
          <p:cNvGrpSpPr/>
          <p:nvPr/>
        </p:nvGrpSpPr>
        <p:grpSpPr>
          <a:xfrm>
            <a:off x="457200" y="1316736"/>
            <a:ext cx="11734800" cy="5198725"/>
            <a:chOff x="457200" y="1855849"/>
            <a:chExt cx="11631168" cy="4659612"/>
          </a:xfrm>
        </p:grpSpPr>
        <p:sp>
          <p:nvSpPr>
            <p:cNvPr id="6" name="צורה חופשית: צורה 5">
              <a:extLst>
                <a:ext uri="{FF2B5EF4-FFF2-40B4-BE49-F238E27FC236}">
                  <a16:creationId xmlns:a16="http://schemas.microsoft.com/office/drawing/2014/main" id="{638FEB54-5162-8615-236F-74BD6C580923}"/>
                </a:ext>
              </a:extLst>
            </p:cNvPr>
            <p:cNvSpPr/>
            <p:nvPr/>
          </p:nvSpPr>
          <p:spPr>
            <a:xfrm>
              <a:off x="4818888" y="1855849"/>
              <a:ext cx="2907792" cy="1164903"/>
            </a:xfrm>
            <a:custGeom>
              <a:avLst/>
              <a:gdLst>
                <a:gd name="connsiteX0" fmla="*/ 0 w 2907792"/>
                <a:gd name="connsiteY0" fmla="*/ 1164903 h 1164903"/>
                <a:gd name="connsiteX1" fmla="*/ 1453892 w 2907792"/>
                <a:gd name="connsiteY1" fmla="*/ 0 h 1164903"/>
                <a:gd name="connsiteX2" fmla="*/ 1453900 w 2907792"/>
                <a:gd name="connsiteY2" fmla="*/ 0 h 1164903"/>
                <a:gd name="connsiteX3" fmla="*/ 2907792 w 2907792"/>
                <a:gd name="connsiteY3" fmla="*/ 1164903 h 1164903"/>
                <a:gd name="connsiteX4" fmla="*/ 0 w 2907792"/>
                <a:gd name="connsiteY4" fmla="*/ 1164903 h 1164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7792" h="1164903">
                  <a:moveTo>
                    <a:pt x="0" y="1164903"/>
                  </a:moveTo>
                  <a:lnTo>
                    <a:pt x="1453892" y="0"/>
                  </a:lnTo>
                  <a:lnTo>
                    <a:pt x="1453900" y="0"/>
                  </a:lnTo>
                  <a:lnTo>
                    <a:pt x="2907792" y="1164903"/>
                  </a:lnTo>
                  <a:lnTo>
                    <a:pt x="0" y="1164903"/>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endParaRPr lang="en-US" sz="1400" b="1" i="0" kern="1200" dirty="0"/>
            </a:p>
            <a:p>
              <a:pPr marL="0" lvl="0" indent="0" algn="ctr" defTabSz="800100" rtl="1">
                <a:lnSpc>
                  <a:spcPct val="90000"/>
                </a:lnSpc>
                <a:spcBef>
                  <a:spcPct val="0"/>
                </a:spcBef>
                <a:spcAft>
                  <a:spcPct val="35000"/>
                </a:spcAft>
                <a:buNone/>
              </a:pPr>
              <a:endParaRPr lang="en-US" sz="1400" b="1" dirty="0"/>
            </a:p>
            <a:p>
              <a:pPr marL="0" lvl="0" indent="0" algn="ctr" defTabSz="800100" rtl="1">
                <a:lnSpc>
                  <a:spcPct val="90000"/>
                </a:lnSpc>
                <a:spcBef>
                  <a:spcPct val="0"/>
                </a:spcBef>
                <a:spcAft>
                  <a:spcPct val="35000"/>
                </a:spcAft>
                <a:buNone/>
              </a:pPr>
              <a:r>
                <a:rPr lang="en-US" sz="1400" b="1" i="0" kern="1200" dirty="0"/>
                <a:t>Transformer</a:t>
              </a:r>
            </a:p>
            <a:p>
              <a:pPr marL="0" lvl="0" indent="0" algn="ctr" defTabSz="800100" rtl="1">
                <a:lnSpc>
                  <a:spcPct val="90000"/>
                </a:lnSpc>
                <a:spcBef>
                  <a:spcPct val="0"/>
                </a:spcBef>
                <a:spcAft>
                  <a:spcPct val="35000"/>
                </a:spcAft>
                <a:buNone/>
              </a:pPr>
              <a:r>
                <a:rPr lang="en-US" sz="1400" b="1" i="0" kern="1200" dirty="0"/>
                <a:t> for Point </a:t>
              </a:r>
            </a:p>
            <a:p>
              <a:pPr marL="0" lvl="0" indent="0" algn="ctr" defTabSz="800100" rtl="1">
                <a:lnSpc>
                  <a:spcPct val="90000"/>
                </a:lnSpc>
                <a:spcBef>
                  <a:spcPct val="0"/>
                </a:spcBef>
                <a:spcAft>
                  <a:spcPct val="35000"/>
                </a:spcAft>
                <a:buNone/>
              </a:pPr>
              <a:r>
                <a:rPr lang="en-US" sz="1400" b="1" i="0" kern="1200" dirty="0"/>
                <a:t>Cloud Representation</a:t>
              </a:r>
              <a:br>
                <a:rPr lang="en-US" sz="1400" kern="1200" dirty="0"/>
              </a:br>
              <a:endParaRPr lang="he-IL" sz="1400" kern="1200" dirty="0"/>
            </a:p>
          </p:txBody>
        </p:sp>
        <p:sp>
          <p:nvSpPr>
            <p:cNvPr id="7" name="צורה חופשית: צורה 6">
              <a:extLst>
                <a:ext uri="{FF2B5EF4-FFF2-40B4-BE49-F238E27FC236}">
                  <a16:creationId xmlns:a16="http://schemas.microsoft.com/office/drawing/2014/main" id="{E454D297-ED78-7274-0D37-F881CEEE95BA}"/>
                </a:ext>
              </a:extLst>
            </p:cNvPr>
            <p:cNvSpPr/>
            <p:nvPr/>
          </p:nvSpPr>
          <p:spPr>
            <a:xfrm>
              <a:off x="3364992" y="3020752"/>
              <a:ext cx="5815584" cy="1164903"/>
            </a:xfrm>
            <a:custGeom>
              <a:avLst/>
              <a:gdLst>
                <a:gd name="connsiteX0" fmla="*/ 0 w 5815584"/>
                <a:gd name="connsiteY0" fmla="*/ 1164903 h 1164903"/>
                <a:gd name="connsiteX1" fmla="*/ 1453892 w 5815584"/>
                <a:gd name="connsiteY1" fmla="*/ 0 h 1164903"/>
                <a:gd name="connsiteX2" fmla="*/ 4361692 w 5815584"/>
                <a:gd name="connsiteY2" fmla="*/ 0 h 1164903"/>
                <a:gd name="connsiteX3" fmla="*/ 5815584 w 5815584"/>
                <a:gd name="connsiteY3" fmla="*/ 1164903 h 1164903"/>
                <a:gd name="connsiteX4" fmla="*/ 0 w 5815584"/>
                <a:gd name="connsiteY4" fmla="*/ 1164903 h 1164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5584" h="1164903">
                  <a:moveTo>
                    <a:pt x="0" y="1164903"/>
                  </a:moveTo>
                  <a:lnTo>
                    <a:pt x="1453892" y="0"/>
                  </a:lnTo>
                  <a:lnTo>
                    <a:pt x="4361692" y="0"/>
                  </a:lnTo>
                  <a:lnTo>
                    <a:pt x="5815584" y="1164903"/>
                  </a:lnTo>
                  <a:lnTo>
                    <a:pt x="0" y="1164903"/>
                  </a:lnTo>
                  <a:close/>
                </a:path>
              </a:pathLst>
            </a:custGeom>
          </p:spPr>
          <p:style>
            <a:lnRef idx="2">
              <a:schemeClr val="lt1">
                <a:hueOff val="0"/>
                <a:satOff val="0"/>
                <a:lumOff val="0"/>
                <a:alphaOff val="0"/>
              </a:schemeClr>
            </a:lnRef>
            <a:fillRef idx="1">
              <a:schemeClr val="accent5">
                <a:hueOff val="-6143153"/>
                <a:satOff val="6875"/>
                <a:lumOff val="392"/>
                <a:alphaOff val="0"/>
              </a:schemeClr>
            </a:fillRef>
            <a:effectRef idx="0">
              <a:schemeClr val="accent5">
                <a:hueOff val="-6143153"/>
                <a:satOff val="6875"/>
                <a:lumOff val="392"/>
                <a:alphaOff val="0"/>
              </a:schemeClr>
            </a:effectRef>
            <a:fontRef idx="minor">
              <a:schemeClr val="lt1"/>
            </a:fontRef>
          </p:style>
          <p:txBody>
            <a:bodyPr spcFirstLastPara="0" vert="horz" wrap="square" lIns="1048207" tIns="30480" rIns="1048208" bIns="30480" numCol="1" spcCol="1270" anchor="ctr" anchorCtr="0">
              <a:noAutofit/>
            </a:bodyPr>
            <a:lstStyle/>
            <a:p>
              <a:pPr marL="0" lvl="0" indent="0" algn="ctr" defTabSz="1066800" rtl="1">
                <a:lnSpc>
                  <a:spcPct val="90000"/>
                </a:lnSpc>
                <a:spcBef>
                  <a:spcPct val="0"/>
                </a:spcBef>
                <a:spcAft>
                  <a:spcPct val="35000"/>
                </a:spcAft>
                <a:buNone/>
              </a:pPr>
              <a:r>
                <a:rPr lang="en-US" sz="2400" b="1" i="0" kern="1200" dirty="0"/>
                <a:t>Point-based deep learning</a:t>
              </a:r>
              <a:br>
                <a:rPr lang="en-US" sz="2400" kern="1200" dirty="0"/>
              </a:br>
              <a:endParaRPr lang="he-IL" sz="2400" kern="1200" dirty="0"/>
            </a:p>
          </p:txBody>
        </p:sp>
        <p:sp>
          <p:nvSpPr>
            <p:cNvPr id="8" name="צורה חופשית: צורה 7">
              <a:extLst>
                <a:ext uri="{FF2B5EF4-FFF2-40B4-BE49-F238E27FC236}">
                  <a16:creationId xmlns:a16="http://schemas.microsoft.com/office/drawing/2014/main" id="{FB406420-04D2-0D47-B843-4E95D967BE64}"/>
                </a:ext>
              </a:extLst>
            </p:cNvPr>
            <p:cNvSpPr/>
            <p:nvPr/>
          </p:nvSpPr>
          <p:spPr>
            <a:xfrm>
              <a:off x="1911095" y="4185655"/>
              <a:ext cx="8723376" cy="1164903"/>
            </a:xfrm>
            <a:custGeom>
              <a:avLst/>
              <a:gdLst>
                <a:gd name="connsiteX0" fmla="*/ 0 w 8723376"/>
                <a:gd name="connsiteY0" fmla="*/ 1164903 h 1164903"/>
                <a:gd name="connsiteX1" fmla="*/ 1453892 w 8723376"/>
                <a:gd name="connsiteY1" fmla="*/ 0 h 1164903"/>
                <a:gd name="connsiteX2" fmla="*/ 7269484 w 8723376"/>
                <a:gd name="connsiteY2" fmla="*/ 0 h 1164903"/>
                <a:gd name="connsiteX3" fmla="*/ 8723376 w 8723376"/>
                <a:gd name="connsiteY3" fmla="*/ 1164903 h 1164903"/>
                <a:gd name="connsiteX4" fmla="*/ 0 w 8723376"/>
                <a:gd name="connsiteY4" fmla="*/ 1164903 h 1164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3376" h="1164903">
                  <a:moveTo>
                    <a:pt x="0" y="1164903"/>
                  </a:moveTo>
                  <a:lnTo>
                    <a:pt x="1453892" y="0"/>
                  </a:lnTo>
                  <a:lnTo>
                    <a:pt x="7269484" y="0"/>
                  </a:lnTo>
                  <a:lnTo>
                    <a:pt x="8723376" y="1164903"/>
                  </a:lnTo>
                  <a:lnTo>
                    <a:pt x="0" y="1164903"/>
                  </a:lnTo>
                  <a:close/>
                </a:path>
              </a:pathLst>
            </a:custGeom>
          </p:spPr>
          <p:style>
            <a:lnRef idx="2">
              <a:schemeClr val="lt1">
                <a:hueOff val="0"/>
                <a:satOff val="0"/>
                <a:lumOff val="0"/>
                <a:alphaOff val="0"/>
              </a:schemeClr>
            </a:lnRef>
            <a:fillRef idx="1">
              <a:schemeClr val="accent5">
                <a:hueOff val="-12286306"/>
                <a:satOff val="13750"/>
                <a:lumOff val="785"/>
                <a:alphaOff val="0"/>
              </a:schemeClr>
            </a:fillRef>
            <a:effectRef idx="0">
              <a:schemeClr val="accent5">
                <a:hueOff val="-12286306"/>
                <a:satOff val="13750"/>
                <a:lumOff val="785"/>
                <a:alphaOff val="0"/>
              </a:schemeClr>
            </a:effectRef>
            <a:fontRef idx="minor">
              <a:schemeClr val="lt1"/>
            </a:fontRef>
          </p:style>
          <p:txBody>
            <a:bodyPr spcFirstLastPara="0" vert="horz" wrap="square" lIns="1587551" tIns="60960" rIns="1587551" bIns="60960" numCol="1" spcCol="1270" anchor="ctr" anchorCtr="0">
              <a:noAutofit/>
            </a:bodyPr>
            <a:lstStyle/>
            <a:p>
              <a:pPr marL="0" lvl="0" indent="0" algn="ctr" defTabSz="2133600" rtl="1">
                <a:lnSpc>
                  <a:spcPct val="90000"/>
                </a:lnSpc>
                <a:spcBef>
                  <a:spcPct val="0"/>
                </a:spcBef>
                <a:spcAft>
                  <a:spcPct val="35000"/>
                </a:spcAft>
                <a:buNone/>
              </a:pPr>
              <a:r>
                <a:rPr lang="en-US" sz="4800" kern="1200" dirty="0"/>
                <a:t>Vision transformers</a:t>
              </a:r>
              <a:endParaRPr lang="he-IL" sz="4800" kern="1200" dirty="0"/>
            </a:p>
          </p:txBody>
        </p:sp>
        <p:sp>
          <p:nvSpPr>
            <p:cNvPr id="9" name="צורה חופשית: צורה 8">
              <a:extLst>
                <a:ext uri="{FF2B5EF4-FFF2-40B4-BE49-F238E27FC236}">
                  <a16:creationId xmlns:a16="http://schemas.microsoft.com/office/drawing/2014/main" id="{BD8D53C0-9802-CB90-D0C1-651D64A3DF73}"/>
                </a:ext>
              </a:extLst>
            </p:cNvPr>
            <p:cNvSpPr/>
            <p:nvPr/>
          </p:nvSpPr>
          <p:spPr>
            <a:xfrm>
              <a:off x="457200" y="5350558"/>
              <a:ext cx="11631168" cy="1164903"/>
            </a:xfrm>
            <a:custGeom>
              <a:avLst/>
              <a:gdLst>
                <a:gd name="connsiteX0" fmla="*/ 0 w 11631168"/>
                <a:gd name="connsiteY0" fmla="*/ 1164903 h 1164903"/>
                <a:gd name="connsiteX1" fmla="*/ 1453892 w 11631168"/>
                <a:gd name="connsiteY1" fmla="*/ 0 h 1164903"/>
                <a:gd name="connsiteX2" fmla="*/ 10177276 w 11631168"/>
                <a:gd name="connsiteY2" fmla="*/ 0 h 1164903"/>
                <a:gd name="connsiteX3" fmla="*/ 11631168 w 11631168"/>
                <a:gd name="connsiteY3" fmla="*/ 1164903 h 1164903"/>
                <a:gd name="connsiteX4" fmla="*/ 0 w 11631168"/>
                <a:gd name="connsiteY4" fmla="*/ 1164903 h 1164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31168" h="1164903">
                  <a:moveTo>
                    <a:pt x="0" y="1164903"/>
                  </a:moveTo>
                  <a:lnTo>
                    <a:pt x="1453892" y="0"/>
                  </a:lnTo>
                  <a:lnTo>
                    <a:pt x="10177276" y="0"/>
                  </a:lnTo>
                  <a:lnTo>
                    <a:pt x="11631168" y="1164903"/>
                  </a:lnTo>
                  <a:lnTo>
                    <a:pt x="0" y="1164903"/>
                  </a:lnTo>
                  <a:close/>
                </a:path>
              </a:pathLst>
            </a:custGeom>
          </p:spPr>
          <p:style>
            <a:lnRef idx="2">
              <a:schemeClr val="lt1">
                <a:hueOff val="0"/>
                <a:satOff val="0"/>
                <a:lumOff val="0"/>
                <a:alphaOff val="0"/>
              </a:schemeClr>
            </a:lnRef>
            <a:fillRef idx="1">
              <a:schemeClr val="accent5">
                <a:hueOff val="-18429457"/>
                <a:satOff val="20625"/>
                <a:lumOff val="1177"/>
                <a:alphaOff val="0"/>
              </a:schemeClr>
            </a:fillRef>
            <a:effectRef idx="0">
              <a:schemeClr val="accent5">
                <a:hueOff val="-18429457"/>
                <a:satOff val="20625"/>
                <a:lumOff val="1177"/>
                <a:alphaOff val="0"/>
              </a:schemeClr>
            </a:effectRef>
            <a:fontRef idx="minor">
              <a:schemeClr val="lt1"/>
            </a:fontRef>
          </p:style>
          <p:txBody>
            <a:bodyPr spcFirstLastPara="0" vert="horz" wrap="square" lIns="2096414" tIns="60960" rIns="2096415" bIns="60960" numCol="1" spcCol="1270" anchor="ctr" anchorCtr="0">
              <a:noAutofit/>
            </a:bodyPr>
            <a:lstStyle/>
            <a:p>
              <a:pPr marL="0" lvl="0" indent="0" algn="ctr" defTabSz="2133600" rtl="1">
                <a:lnSpc>
                  <a:spcPct val="90000"/>
                </a:lnSpc>
                <a:spcBef>
                  <a:spcPct val="0"/>
                </a:spcBef>
                <a:spcAft>
                  <a:spcPct val="35000"/>
                </a:spcAft>
                <a:buNone/>
              </a:pPr>
              <a:r>
                <a:rPr lang="en-US" sz="4800" kern="1200" dirty="0"/>
                <a:t>NLP  transformers</a:t>
              </a:r>
              <a:endParaRPr lang="he-IL" sz="4800" kern="1200" dirty="0"/>
            </a:p>
          </p:txBody>
        </p:sp>
      </p:grpSp>
    </p:spTree>
    <p:extLst>
      <p:ext uri="{BB962C8B-B14F-4D97-AF65-F5344CB8AC3E}">
        <p14:creationId xmlns:p14="http://schemas.microsoft.com/office/powerpoint/2010/main" val="4123162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1032667" y="529528"/>
            <a:ext cx="10353761" cy="1326321"/>
          </a:xfrm>
        </p:spPr>
        <p:txBody>
          <a:bodyPr/>
          <a:lstStyle/>
          <a:p>
            <a:r>
              <a:rPr lang="en-US" dirty="0"/>
              <a:t>Paper flow</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05572" y="1403850"/>
            <a:ext cx="10769208" cy="3695136"/>
          </a:xfrm>
        </p:spPr>
        <p:txBody>
          <a:bodyPr/>
          <a:lstStyle/>
          <a:p>
            <a:pPr algn="l" rtl="0"/>
            <a:r>
              <a:rPr lang="en-US" dirty="0"/>
              <a:t>NLP transformers:</a:t>
            </a:r>
          </a:p>
          <a:p>
            <a:pPr lvl="1" algn="l" rtl="0"/>
            <a:r>
              <a:rPr lang="en-US" dirty="0"/>
              <a:t>New family of natural network architectures from the paper “attention is all you need” (2017 )</a:t>
            </a:r>
          </a:p>
          <a:p>
            <a:pPr lvl="1" algn="l" rtl="0"/>
            <a:r>
              <a:rPr lang="en-US" dirty="0"/>
              <a:t> the general idea is to add context to the prediction of architectures.</a:t>
            </a:r>
          </a:p>
          <a:p>
            <a:pPr lvl="1" algn="l" rtl="0"/>
            <a:r>
              <a:rPr lang="en-US" dirty="0"/>
              <a:t>In NLP task needed to convert sentences into sequence of tokens which feed into the attention block.</a:t>
            </a:r>
          </a:p>
          <a:p>
            <a:pPr lvl="1" algn="l" rtl="0"/>
            <a:r>
              <a:rPr lang="en-US" dirty="0"/>
              <a:t>The NLP transformers achieve state of the art performance on NLP tasks</a:t>
            </a:r>
          </a:p>
          <a:p>
            <a:pPr lvl="1" algn="l" rtl="0"/>
            <a:endParaRPr lang="en-US" dirty="0"/>
          </a:p>
          <a:p>
            <a:pPr marL="0" indent="0" algn="l" rtl="0">
              <a:buNone/>
            </a:pPr>
            <a:endParaRPr lang="he-IL" dirty="0"/>
          </a:p>
        </p:txBody>
      </p:sp>
      <p:pic>
        <p:nvPicPr>
          <p:cNvPr id="5" name="תמונה 4" descr="תמונה שמכילה טקסט&#10;&#10;התיאור נוצר באופן אוטומטי">
            <a:extLst>
              <a:ext uri="{FF2B5EF4-FFF2-40B4-BE49-F238E27FC236}">
                <a16:creationId xmlns:a16="http://schemas.microsoft.com/office/drawing/2014/main" id="{9BB7B9F4-3F5F-5C87-1D03-F0D4D4F7BB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1712" y="3923578"/>
            <a:ext cx="4624716" cy="2753152"/>
          </a:xfrm>
          <a:prstGeom prst="rect">
            <a:avLst/>
          </a:prstGeom>
        </p:spPr>
      </p:pic>
      <p:pic>
        <p:nvPicPr>
          <p:cNvPr id="6" name="תמונה 5">
            <a:extLst>
              <a:ext uri="{FF2B5EF4-FFF2-40B4-BE49-F238E27FC236}">
                <a16:creationId xmlns:a16="http://schemas.microsoft.com/office/drawing/2014/main" id="{5A9F0DD4-A304-A56C-36BB-7202498A55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1899" y="3739853"/>
            <a:ext cx="2432974" cy="3113459"/>
          </a:xfrm>
          <a:prstGeom prst="rect">
            <a:avLst/>
          </a:prstGeom>
        </p:spPr>
      </p:pic>
    </p:spTree>
    <p:extLst>
      <p:ext uri="{BB962C8B-B14F-4D97-AF65-F5344CB8AC3E}">
        <p14:creationId xmlns:p14="http://schemas.microsoft.com/office/powerpoint/2010/main" val="3528282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1032667" y="529528"/>
            <a:ext cx="10353761" cy="1326321"/>
          </a:xfrm>
        </p:spPr>
        <p:txBody>
          <a:bodyPr/>
          <a:lstStyle/>
          <a:p>
            <a:r>
              <a:rPr lang="en-US" dirty="0"/>
              <a:t>Paper flow</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1032666" y="1433124"/>
            <a:ext cx="10353762" cy="3695136"/>
          </a:xfrm>
        </p:spPr>
        <p:txBody>
          <a:bodyPr>
            <a:normAutofit/>
          </a:bodyPr>
          <a:lstStyle/>
          <a:p>
            <a:pPr algn="l" rtl="0"/>
            <a:r>
              <a:rPr lang="en-US" dirty="0"/>
              <a:t>Vision transformers:</a:t>
            </a:r>
          </a:p>
          <a:p>
            <a:pPr lvl="1" algn="l" rtl="0"/>
            <a:r>
              <a:rPr lang="en-US" dirty="0"/>
              <a:t>Inspired from NLP transformers, vision field, also apply self-attention concept</a:t>
            </a:r>
          </a:p>
          <a:p>
            <a:pPr lvl="1" algn="l" rtl="0"/>
            <a:r>
              <a:rPr lang="en-US" dirty="0"/>
              <a:t>In order to use transformers, each image need pass tokenization:</a:t>
            </a:r>
          </a:p>
          <a:p>
            <a:pPr lvl="1" algn="l" rtl="0"/>
            <a:endParaRPr lang="en-US" dirty="0"/>
          </a:p>
          <a:p>
            <a:pPr lvl="1" algn="l" rtl="0"/>
            <a:endParaRPr lang="en-US" dirty="0"/>
          </a:p>
          <a:p>
            <a:pPr lvl="1" algn="l" rtl="0"/>
            <a:endParaRPr lang="en-US" dirty="0"/>
          </a:p>
          <a:p>
            <a:pPr lvl="1" algn="l" rtl="0"/>
            <a:endParaRPr lang="en-US" dirty="0"/>
          </a:p>
          <a:p>
            <a:pPr lvl="1" algn="l" rtl="0"/>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he-IL" dirty="0"/>
          </a:p>
        </p:txBody>
      </p:sp>
      <p:pic>
        <p:nvPicPr>
          <p:cNvPr id="10" name="תמונה 9" descr="תמונה שמכילה חתול, כתום&#10;&#10;התיאור נוצר באופן אוטומטי">
            <a:extLst>
              <a:ext uri="{FF2B5EF4-FFF2-40B4-BE49-F238E27FC236}">
                <a16:creationId xmlns:a16="http://schemas.microsoft.com/office/drawing/2014/main" id="{9D276DBD-AC77-967B-D9FA-3CABD3BF4B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8988" y="3443349"/>
            <a:ext cx="4087085" cy="2302391"/>
          </a:xfrm>
          <a:prstGeom prst="rect">
            <a:avLst/>
          </a:prstGeom>
        </p:spPr>
      </p:pic>
      <p:pic>
        <p:nvPicPr>
          <p:cNvPr id="5" name="תמונה 4">
            <a:extLst>
              <a:ext uri="{FF2B5EF4-FFF2-40B4-BE49-F238E27FC236}">
                <a16:creationId xmlns:a16="http://schemas.microsoft.com/office/drawing/2014/main" id="{1C5A3FB2-EFD9-D6C4-56E0-95C2F0AF9F58}"/>
              </a:ext>
            </a:extLst>
          </p:cNvPr>
          <p:cNvPicPr>
            <a:picLocks noChangeAspect="1"/>
          </p:cNvPicPr>
          <p:nvPr/>
        </p:nvPicPr>
        <p:blipFill rotWithShape="1">
          <a:blip r:embed="rId3">
            <a:extLst>
              <a:ext uri="{28A0092B-C50C-407E-A947-70E740481C1C}">
                <a14:useLocalDpi xmlns:a14="http://schemas.microsoft.com/office/drawing/2010/main" val="0"/>
              </a:ext>
            </a:extLst>
          </a:blip>
          <a:srcRect l="5701" t="10889" r="15494" b="31638"/>
          <a:stretch/>
        </p:blipFill>
        <p:spPr>
          <a:xfrm>
            <a:off x="1341524" y="3452488"/>
            <a:ext cx="5590144" cy="2293252"/>
          </a:xfrm>
          <a:prstGeom prst="rect">
            <a:avLst/>
          </a:prstGeom>
        </p:spPr>
      </p:pic>
    </p:spTree>
    <p:extLst>
      <p:ext uri="{BB962C8B-B14F-4D97-AF65-F5344CB8AC3E}">
        <p14:creationId xmlns:p14="http://schemas.microsoft.com/office/powerpoint/2010/main" val="4079223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Model goals:</a:t>
            </a:r>
          </a:p>
          <a:p>
            <a:pPr lvl="1" algn="l" rtl="0"/>
            <a:r>
              <a:rPr lang="en-US" sz="2000" dirty="0"/>
              <a:t>shape classification</a:t>
            </a:r>
          </a:p>
          <a:p>
            <a:pPr lvl="1" algn="l" rtl="0"/>
            <a:endParaRPr lang="en-US" sz="2000" dirty="0"/>
          </a:p>
          <a:p>
            <a:pPr lvl="1" algn="l" rtl="0"/>
            <a:endParaRPr lang="en-US" sz="2000" dirty="0"/>
          </a:p>
          <a:p>
            <a:pPr marL="457200" lvl="1" indent="0" algn="l" rtl="0">
              <a:buNone/>
            </a:pPr>
            <a:endParaRPr lang="en-US" sz="2000" dirty="0"/>
          </a:p>
          <a:p>
            <a:pPr lvl="1" algn="l" rtl="0"/>
            <a:r>
              <a:rPr lang="en-US" sz="2000" dirty="0"/>
              <a:t>semantic segmentation</a:t>
            </a:r>
          </a:p>
          <a:p>
            <a:pPr marL="0" indent="0" algn="l" rtl="0">
              <a:buNone/>
            </a:pPr>
            <a:r>
              <a:rPr lang="en-US" dirty="0"/>
              <a:t> </a:t>
            </a:r>
            <a:endParaRPr lang="he-IL" dirty="0"/>
          </a:p>
        </p:txBody>
      </p:sp>
      <p:pic>
        <p:nvPicPr>
          <p:cNvPr id="13" name="תמונה 12" descr="תמונה שמכילה כביש&#10;&#10;התיאור נוצר באופן אוטומטי">
            <a:extLst>
              <a:ext uri="{FF2B5EF4-FFF2-40B4-BE49-F238E27FC236}">
                <a16:creationId xmlns:a16="http://schemas.microsoft.com/office/drawing/2014/main" id="{DDA36DD7-A676-B793-523B-4CFC31A864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2808" y="3906446"/>
            <a:ext cx="4339643" cy="2891287"/>
          </a:xfrm>
          <a:prstGeom prst="rect">
            <a:avLst/>
          </a:prstGeom>
        </p:spPr>
      </p:pic>
      <p:pic>
        <p:nvPicPr>
          <p:cNvPr id="15" name="תמונה 14">
            <a:extLst>
              <a:ext uri="{FF2B5EF4-FFF2-40B4-BE49-F238E27FC236}">
                <a16:creationId xmlns:a16="http://schemas.microsoft.com/office/drawing/2014/main" id="{A89F555D-5CE6-5CBA-9EC8-F770CCCE01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2808" y="1613724"/>
            <a:ext cx="4339643" cy="2292722"/>
          </a:xfrm>
          <a:prstGeom prst="rect">
            <a:avLst/>
          </a:prstGeom>
        </p:spPr>
      </p:pic>
    </p:spTree>
    <p:extLst>
      <p:ext uri="{BB962C8B-B14F-4D97-AF65-F5344CB8AC3E}">
        <p14:creationId xmlns:p14="http://schemas.microsoft.com/office/powerpoint/2010/main" val="373553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lnSpcReduction="10000"/>
          </a:bodyPr>
          <a:lstStyle/>
          <a:p>
            <a:pPr algn="l" rtl="0"/>
            <a:r>
              <a:rPr lang="en-US" dirty="0"/>
              <a:t>Model goals:</a:t>
            </a:r>
          </a:p>
          <a:p>
            <a:pPr lvl="1" algn="l" rtl="0"/>
            <a:r>
              <a:rPr lang="en-US" sz="2000" dirty="0"/>
              <a:t>part segmentation</a:t>
            </a:r>
          </a:p>
          <a:p>
            <a:pPr lvl="1" algn="l" rtl="0"/>
            <a:endParaRPr lang="en-US" sz="2000" dirty="0"/>
          </a:p>
          <a:p>
            <a:pPr lvl="1" algn="l" rtl="0"/>
            <a:endParaRPr lang="en-US" sz="2000" dirty="0"/>
          </a:p>
          <a:p>
            <a:pPr lvl="1" algn="l" rtl="0"/>
            <a:endParaRPr lang="en-US" sz="2000" dirty="0"/>
          </a:p>
          <a:p>
            <a:pPr lvl="1" algn="l" rtl="0"/>
            <a:endParaRPr lang="en-US" sz="2000" dirty="0"/>
          </a:p>
          <a:p>
            <a:pPr lvl="1" algn="l" rtl="0"/>
            <a:r>
              <a:rPr lang="en-US" sz="2000" dirty="0"/>
              <a:t>normal estimation tasks </a:t>
            </a:r>
            <a:br>
              <a:rPr lang="en-US" sz="2000" dirty="0"/>
            </a:br>
            <a:endParaRPr lang="en-US" sz="2000" dirty="0"/>
          </a:p>
          <a:p>
            <a:pPr marL="0" indent="0" algn="l" rtl="0">
              <a:buNone/>
            </a:pPr>
            <a:r>
              <a:rPr lang="en-US" dirty="0"/>
              <a:t> </a:t>
            </a:r>
            <a:endParaRPr lang="he-IL" dirty="0"/>
          </a:p>
        </p:txBody>
      </p:sp>
      <p:pic>
        <p:nvPicPr>
          <p:cNvPr id="9" name="תמונה 8">
            <a:extLst>
              <a:ext uri="{FF2B5EF4-FFF2-40B4-BE49-F238E27FC236}">
                <a16:creationId xmlns:a16="http://schemas.microsoft.com/office/drawing/2014/main" id="{49A1DA79-3868-E28D-B566-947B2E6097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4775" y="1786619"/>
            <a:ext cx="4364858" cy="2601986"/>
          </a:xfrm>
          <a:prstGeom prst="rect">
            <a:avLst/>
          </a:prstGeom>
        </p:spPr>
      </p:pic>
      <p:pic>
        <p:nvPicPr>
          <p:cNvPr id="11" name="תמונה 10" descr="תמונה שמכילה טקסט, קומה, מקורה, חדר שינה&#10;&#10;התיאור נוצר באופן אוטומטי">
            <a:extLst>
              <a:ext uri="{FF2B5EF4-FFF2-40B4-BE49-F238E27FC236}">
                <a16:creationId xmlns:a16="http://schemas.microsoft.com/office/drawing/2014/main" id="{DCEA13EE-A8AC-4036-D441-79ABE89DE9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4776" y="4459754"/>
            <a:ext cx="4364858" cy="2134837"/>
          </a:xfrm>
          <a:prstGeom prst="rect">
            <a:avLst/>
          </a:prstGeom>
        </p:spPr>
      </p:pic>
    </p:spTree>
    <p:extLst>
      <p:ext uri="{BB962C8B-B14F-4D97-AF65-F5344CB8AC3E}">
        <p14:creationId xmlns:p14="http://schemas.microsoft.com/office/powerpoint/2010/main" val="2780871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1032667" y="529528"/>
            <a:ext cx="10353761" cy="1326321"/>
          </a:xfrm>
        </p:spPr>
        <p:txBody>
          <a:bodyPr/>
          <a:lstStyle/>
          <a:p>
            <a:r>
              <a:rPr lang="en-US" dirty="0"/>
              <a:t>Paper flow</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1032666" y="1433124"/>
            <a:ext cx="10353762" cy="3695136"/>
          </a:xfrm>
        </p:spPr>
        <p:txBody>
          <a:bodyPr>
            <a:normAutofit/>
          </a:bodyPr>
          <a:lstStyle/>
          <a:p>
            <a:pPr algn="l" rtl="0"/>
            <a:r>
              <a:rPr lang="en-US" dirty="0"/>
              <a:t>Vision transformers:</a:t>
            </a:r>
          </a:p>
          <a:p>
            <a:pPr lvl="1" algn="l" rtl="0"/>
            <a:r>
              <a:rPr lang="en-US" dirty="0"/>
              <a:t>the main paper that achieve state of the art results was DETR (2020)</a:t>
            </a:r>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he-IL" dirty="0"/>
          </a:p>
        </p:txBody>
      </p:sp>
      <p:pic>
        <p:nvPicPr>
          <p:cNvPr id="6" name="תמונה 5">
            <a:extLst>
              <a:ext uri="{FF2B5EF4-FFF2-40B4-BE49-F238E27FC236}">
                <a16:creationId xmlns:a16="http://schemas.microsoft.com/office/drawing/2014/main" id="{C651CA7F-E07A-296B-0E8F-D79CEE3394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31" y="2557016"/>
            <a:ext cx="6943911" cy="3545204"/>
          </a:xfrm>
          <a:prstGeom prst="rect">
            <a:avLst/>
          </a:prstGeom>
        </p:spPr>
      </p:pic>
      <p:pic>
        <p:nvPicPr>
          <p:cNvPr id="8" name="תמונה 7">
            <a:extLst>
              <a:ext uri="{FF2B5EF4-FFF2-40B4-BE49-F238E27FC236}">
                <a16:creationId xmlns:a16="http://schemas.microsoft.com/office/drawing/2014/main" id="{49AC984F-6AE7-C7AB-7554-7C6ED1C682A3}"/>
              </a:ext>
            </a:extLst>
          </p:cNvPr>
          <p:cNvPicPr>
            <a:picLocks noChangeAspect="1"/>
          </p:cNvPicPr>
          <p:nvPr/>
        </p:nvPicPr>
        <p:blipFill>
          <a:blip r:embed="rId3"/>
          <a:stretch>
            <a:fillRect/>
          </a:stretch>
        </p:blipFill>
        <p:spPr>
          <a:xfrm>
            <a:off x="6941732" y="2267112"/>
            <a:ext cx="5211537" cy="2202250"/>
          </a:xfrm>
          <a:prstGeom prst="rect">
            <a:avLst/>
          </a:prstGeom>
        </p:spPr>
      </p:pic>
      <p:pic>
        <p:nvPicPr>
          <p:cNvPr id="11" name="תמונה 10">
            <a:extLst>
              <a:ext uri="{FF2B5EF4-FFF2-40B4-BE49-F238E27FC236}">
                <a16:creationId xmlns:a16="http://schemas.microsoft.com/office/drawing/2014/main" id="{761A7920-43F3-25E3-1F9D-E1B0C4D67572}"/>
              </a:ext>
            </a:extLst>
          </p:cNvPr>
          <p:cNvPicPr>
            <a:picLocks noChangeAspect="1"/>
          </p:cNvPicPr>
          <p:nvPr/>
        </p:nvPicPr>
        <p:blipFill>
          <a:blip r:embed="rId4"/>
          <a:stretch>
            <a:fillRect/>
          </a:stretch>
        </p:blipFill>
        <p:spPr>
          <a:xfrm>
            <a:off x="6941732" y="4469362"/>
            <a:ext cx="5286985" cy="2388637"/>
          </a:xfrm>
          <a:prstGeom prst="rect">
            <a:avLst/>
          </a:prstGeom>
        </p:spPr>
      </p:pic>
      <p:sp>
        <p:nvSpPr>
          <p:cNvPr id="4" name="אליפסה 3">
            <a:extLst>
              <a:ext uri="{FF2B5EF4-FFF2-40B4-BE49-F238E27FC236}">
                <a16:creationId xmlns:a16="http://schemas.microsoft.com/office/drawing/2014/main" id="{DDA7F743-182D-6BAB-5CC6-48C80AE89B3A}"/>
              </a:ext>
            </a:extLst>
          </p:cNvPr>
          <p:cNvSpPr/>
          <p:nvPr/>
        </p:nvSpPr>
        <p:spPr>
          <a:xfrm>
            <a:off x="38730" y="3566160"/>
            <a:ext cx="1396878" cy="903202"/>
          </a:xfrm>
          <a:prstGeom prst="ellipse">
            <a:avLst/>
          </a:prstGeom>
          <a:noFill/>
          <a:ln w="28575"/>
        </p:spPr>
        <p:style>
          <a:lnRef idx="2">
            <a:schemeClr val="accent5"/>
          </a:lnRef>
          <a:fillRef idx="1">
            <a:schemeClr val="lt1"/>
          </a:fillRef>
          <a:effectRef idx="0">
            <a:schemeClr val="accent5"/>
          </a:effectRef>
          <a:fontRef idx="minor">
            <a:schemeClr val="dk1"/>
          </a:fontRef>
        </p:style>
        <p:txBody>
          <a:bodyPr rtlCol="1" anchor="ctr"/>
          <a:lstStyle/>
          <a:p>
            <a:pPr algn="ctr"/>
            <a:endParaRPr lang="he-IL"/>
          </a:p>
        </p:txBody>
      </p:sp>
      <p:cxnSp>
        <p:nvCxnSpPr>
          <p:cNvPr id="7" name="מחבר חץ ישר 6">
            <a:extLst>
              <a:ext uri="{FF2B5EF4-FFF2-40B4-BE49-F238E27FC236}">
                <a16:creationId xmlns:a16="http://schemas.microsoft.com/office/drawing/2014/main" id="{BE223D4A-5C8B-93E2-1420-20D84C780D47}"/>
              </a:ext>
            </a:extLst>
          </p:cNvPr>
          <p:cNvCxnSpPr/>
          <p:nvPr/>
        </p:nvCxnSpPr>
        <p:spPr>
          <a:xfrm flipV="1">
            <a:off x="10716768" y="5954797"/>
            <a:ext cx="115071" cy="802619"/>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cxnSp>
        <p:nvCxnSpPr>
          <p:cNvPr id="10" name="מחבר חץ ישר 9">
            <a:extLst>
              <a:ext uri="{FF2B5EF4-FFF2-40B4-BE49-F238E27FC236}">
                <a16:creationId xmlns:a16="http://schemas.microsoft.com/office/drawing/2014/main" id="{995D735F-DB1C-EE7D-844D-97CAB5CA7CBB}"/>
              </a:ext>
            </a:extLst>
          </p:cNvPr>
          <p:cNvCxnSpPr>
            <a:cxnSpLocks/>
          </p:cNvCxnSpPr>
          <p:nvPr/>
        </p:nvCxnSpPr>
        <p:spPr>
          <a:xfrm flipH="1">
            <a:off x="9941823" y="5539523"/>
            <a:ext cx="235449" cy="321883"/>
          </a:xfrm>
          <a:prstGeom prst="straightConnector1">
            <a:avLst/>
          </a:prstGeom>
          <a:ln w="38100">
            <a:solidFill>
              <a:schemeClr val="tx1"/>
            </a:solidFill>
            <a:tailEnd type="triangle"/>
          </a:ln>
        </p:spPr>
        <p:style>
          <a:lnRef idx="1">
            <a:schemeClr val="accent5"/>
          </a:lnRef>
          <a:fillRef idx="0">
            <a:schemeClr val="accent5"/>
          </a:fillRef>
          <a:effectRef idx="0">
            <a:schemeClr val="accent5"/>
          </a:effectRef>
          <a:fontRef idx="minor">
            <a:schemeClr val="tx1"/>
          </a:fontRef>
        </p:style>
      </p:cxnSp>
      <p:cxnSp>
        <p:nvCxnSpPr>
          <p:cNvPr id="13" name="מחבר חץ ישר 12">
            <a:extLst>
              <a:ext uri="{FF2B5EF4-FFF2-40B4-BE49-F238E27FC236}">
                <a16:creationId xmlns:a16="http://schemas.microsoft.com/office/drawing/2014/main" id="{02AC8C22-01A9-8085-3CA3-A5F05ACBB1D0}"/>
              </a:ext>
            </a:extLst>
          </p:cNvPr>
          <p:cNvCxnSpPr>
            <a:cxnSpLocks/>
          </p:cNvCxnSpPr>
          <p:nvPr/>
        </p:nvCxnSpPr>
        <p:spPr>
          <a:xfrm flipH="1">
            <a:off x="9433171" y="5701181"/>
            <a:ext cx="304105" cy="0"/>
          </a:xfrm>
          <a:prstGeom prst="straightConnector1">
            <a:avLst/>
          </a:prstGeom>
          <a:ln w="38100">
            <a:solidFill>
              <a:schemeClr val="tx1"/>
            </a:solidFill>
            <a:tailEnd type="triangle"/>
          </a:ln>
        </p:spPr>
        <p:style>
          <a:lnRef idx="1">
            <a:schemeClr val="accent5"/>
          </a:lnRef>
          <a:fillRef idx="0">
            <a:schemeClr val="accent5"/>
          </a:fillRef>
          <a:effectRef idx="0">
            <a:schemeClr val="accent5"/>
          </a:effectRef>
          <a:fontRef idx="minor">
            <a:schemeClr val="tx1"/>
          </a:fontRef>
        </p:style>
      </p:cxnSp>
      <p:cxnSp>
        <p:nvCxnSpPr>
          <p:cNvPr id="15" name="מחבר חץ ישר 14">
            <a:extLst>
              <a:ext uri="{FF2B5EF4-FFF2-40B4-BE49-F238E27FC236}">
                <a16:creationId xmlns:a16="http://schemas.microsoft.com/office/drawing/2014/main" id="{9A64A5D7-4939-3007-5ECE-36BD16186AE2}"/>
              </a:ext>
            </a:extLst>
          </p:cNvPr>
          <p:cNvCxnSpPr>
            <a:cxnSpLocks/>
          </p:cNvCxnSpPr>
          <p:nvPr/>
        </p:nvCxnSpPr>
        <p:spPr>
          <a:xfrm>
            <a:off x="9055219" y="4617720"/>
            <a:ext cx="0" cy="246888"/>
          </a:xfrm>
          <a:prstGeom prst="straightConnector1">
            <a:avLst/>
          </a:prstGeom>
          <a:ln w="38100">
            <a:solidFill>
              <a:schemeClr val="tx1"/>
            </a:solidFill>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774939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61395" y="1272760"/>
            <a:ext cx="10353761" cy="5393216"/>
          </a:xfrm>
        </p:spPr>
        <p:txBody>
          <a:bodyPr>
            <a:normAutofit/>
          </a:bodyPr>
          <a:lstStyle/>
          <a:p>
            <a:pPr lvl="2" algn="l" rtl="0">
              <a:lnSpc>
                <a:spcPct val="140000"/>
              </a:lnSpc>
            </a:pPr>
            <a:r>
              <a:rPr lang="en-US" dirty="0">
                <a:effectLst/>
              </a:rPr>
              <a:t>We now evaluate the performance PCT for each task with different data sets:</a:t>
            </a:r>
          </a:p>
          <a:p>
            <a:pPr lvl="3" algn="l" rtl="0">
              <a:lnSpc>
                <a:spcPct val="140000"/>
              </a:lnSpc>
            </a:pPr>
            <a:r>
              <a:rPr lang="en-US" dirty="0">
                <a:effectLst/>
              </a:rPr>
              <a:t>Classification - ModelNet40 - </a:t>
            </a:r>
            <a:r>
              <a:rPr lang="en-US" dirty="0">
                <a:effectLst/>
                <a:hlinkClick r:id="rId2"/>
              </a:rPr>
              <a:t>https://modelnet.cs.princeton.edu/</a:t>
            </a:r>
            <a:endParaRPr lang="en-US" sz="1300" dirty="0">
              <a:effectLst/>
            </a:endParaRPr>
          </a:p>
          <a:p>
            <a:pPr lvl="3" algn="l" rtl="0">
              <a:lnSpc>
                <a:spcPct val="140000"/>
              </a:lnSpc>
            </a:pPr>
            <a:r>
              <a:rPr lang="en-US" sz="1300" dirty="0">
                <a:effectLst/>
              </a:rPr>
              <a:t>Normal estimation - ModelNet40  - </a:t>
            </a:r>
            <a:r>
              <a:rPr lang="en-US" sz="1200" dirty="0">
                <a:effectLst/>
                <a:hlinkClick r:id="rId2"/>
              </a:rPr>
              <a:t>https://modelnet.cs.princeton.edu/</a:t>
            </a:r>
            <a:endParaRPr lang="en-US" sz="1200" dirty="0">
              <a:effectLst/>
            </a:endParaRPr>
          </a:p>
          <a:p>
            <a:pPr lvl="4" algn="l" rtl="0">
              <a:lnSpc>
                <a:spcPct val="140000"/>
              </a:lnSpc>
            </a:pPr>
            <a:r>
              <a:rPr lang="en-US" sz="1300" dirty="0">
                <a:effectLst/>
              </a:rPr>
              <a:t>contains 12,311 CAD models in 40 object categories</a:t>
            </a:r>
          </a:p>
          <a:p>
            <a:pPr lvl="3" algn="l" rtl="0">
              <a:lnSpc>
                <a:spcPct val="140000"/>
              </a:lnSpc>
            </a:pPr>
            <a:endParaRPr lang="en-US" sz="1300" dirty="0">
              <a:effectLst/>
            </a:endParaRPr>
          </a:p>
          <a:p>
            <a:pPr marL="1371600" lvl="3" indent="0" algn="l" rtl="0">
              <a:lnSpc>
                <a:spcPct val="140000"/>
              </a:lnSpc>
              <a:buNone/>
            </a:pPr>
            <a:br>
              <a:rPr lang="en-US" dirty="0"/>
            </a:br>
            <a:br>
              <a:rPr lang="en-US" sz="1200" dirty="0">
                <a:effectLst/>
              </a:rPr>
            </a:br>
            <a:br>
              <a:rPr lang="en-US" sz="1200" dirty="0">
                <a:effectLst/>
              </a:rPr>
            </a:br>
            <a:br>
              <a:rPr lang="en-US" dirty="0"/>
            </a:br>
            <a:endParaRPr lang="he-IL" dirty="0">
              <a:effectLst/>
            </a:endParaRPr>
          </a:p>
        </p:txBody>
      </p:sp>
      <p:pic>
        <p:nvPicPr>
          <p:cNvPr id="5" name="תמונה 4" descr="תמונה שמכילה שולחן&#10;&#10;התיאור נוצר באופן אוטומטי">
            <a:extLst>
              <a:ext uri="{FF2B5EF4-FFF2-40B4-BE49-F238E27FC236}">
                <a16:creationId xmlns:a16="http://schemas.microsoft.com/office/drawing/2014/main" id="{0C9F0AAF-8803-9B01-01EF-BD96EE00BB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0793" y="2779039"/>
            <a:ext cx="6143479" cy="3469361"/>
          </a:xfrm>
          <a:prstGeom prst="rect">
            <a:avLst/>
          </a:prstGeom>
        </p:spPr>
      </p:pic>
    </p:spTree>
    <p:extLst>
      <p:ext uri="{BB962C8B-B14F-4D97-AF65-F5344CB8AC3E}">
        <p14:creationId xmlns:p14="http://schemas.microsoft.com/office/powerpoint/2010/main" val="887791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5" y="1272760"/>
            <a:ext cx="10201362" cy="5762522"/>
          </a:xfrm>
        </p:spPr>
        <p:txBody>
          <a:bodyPr>
            <a:normAutofit/>
          </a:bodyPr>
          <a:lstStyle/>
          <a:p>
            <a:pPr lvl="2" algn="l" rtl="0">
              <a:lnSpc>
                <a:spcPct val="140000"/>
              </a:lnSpc>
            </a:pPr>
            <a:r>
              <a:rPr lang="en-US" dirty="0">
                <a:effectLst/>
              </a:rPr>
              <a:t>We now evaluate the performance PCT for each task with different data sets:</a:t>
            </a:r>
            <a:endParaRPr lang="en-US" dirty="0"/>
          </a:p>
          <a:p>
            <a:pPr lvl="3" algn="l" rtl="0">
              <a:lnSpc>
                <a:spcPct val="140000"/>
              </a:lnSpc>
            </a:pPr>
            <a:r>
              <a:rPr lang="en-US" sz="1600" dirty="0">
                <a:effectLst/>
              </a:rPr>
              <a:t>Segmentation   - </a:t>
            </a:r>
            <a:r>
              <a:rPr lang="en-US" sz="1600" dirty="0" err="1">
                <a:effectLst/>
              </a:rPr>
              <a:t>ShapeNet</a:t>
            </a:r>
            <a:r>
              <a:rPr lang="en-US" sz="1600" dirty="0">
                <a:effectLst/>
              </a:rPr>
              <a:t> - </a:t>
            </a:r>
            <a:r>
              <a:rPr lang="en-US" sz="1600" dirty="0">
                <a:effectLst/>
                <a:hlinkClick r:id="rId2"/>
              </a:rPr>
              <a:t>https://shapenet.org/</a:t>
            </a:r>
            <a:r>
              <a:rPr lang="en-US" sz="1600" dirty="0">
                <a:effectLst/>
              </a:rPr>
              <a:t> </a:t>
            </a:r>
          </a:p>
          <a:p>
            <a:pPr lvl="4" algn="l" rtl="0">
              <a:lnSpc>
                <a:spcPct val="140000"/>
              </a:lnSpc>
            </a:pPr>
            <a:r>
              <a:rPr lang="en-US" sz="1400" dirty="0">
                <a:effectLst/>
              </a:rPr>
              <a:t>contains 16,880 3D models</a:t>
            </a:r>
          </a:p>
          <a:p>
            <a:pPr lvl="4" algn="l" rtl="0">
              <a:lnSpc>
                <a:spcPct val="140000"/>
              </a:lnSpc>
            </a:pPr>
            <a:r>
              <a:rPr lang="en-US" sz="1400" dirty="0">
                <a:effectLst/>
              </a:rPr>
              <a:t>16 object categories and 50-part labels; each instance contains no fewer than two parts</a:t>
            </a:r>
          </a:p>
          <a:p>
            <a:pPr marL="1371600" lvl="3" indent="0" algn="l" rtl="0">
              <a:lnSpc>
                <a:spcPct val="140000"/>
              </a:lnSpc>
              <a:buNone/>
            </a:pPr>
            <a:endParaRPr lang="en-US" sz="1200" dirty="0">
              <a:effectLst/>
            </a:endParaRPr>
          </a:p>
          <a:p>
            <a:pPr marL="1371600" lvl="3" indent="0" algn="l" rtl="0">
              <a:lnSpc>
                <a:spcPct val="140000"/>
              </a:lnSpc>
              <a:buNone/>
            </a:pPr>
            <a:endParaRPr lang="en-US" sz="1200" dirty="0">
              <a:effectLst/>
            </a:endParaRPr>
          </a:p>
          <a:p>
            <a:pPr marL="1371600" lvl="3" indent="0" algn="l" rtl="0">
              <a:lnSpc>
                <a:spcPct val="140000"/>
              </a:lnSpc>
              <a:buNone/>
            </a:pPr>
            <a:endParaRPr lang="en-US" sz="1200" dirty="0">
              <a:effectLst/>
            </a:endParaRPr>
          </a:p>
          <a:p>
            <a:pPr marL="1371600" lvl="3" indent="0" algn="l" rtl="0">
              <a:lnSpc>
                <a:spcPct val="140000"/>
              </a:lnSpc>
              <a:buNone/>
            </a:pPr>
            <a:endParaRPr lang="en-US" sz="1200" dirty="0">
              <a:effectLst/>
            </a:endParaRPr>
          </a:p>
          <a:p>
            <a:pPr marL="1371600" lvl="3" indent="0" algn="l" rtl="0">
              <a:lnSpc>
                <a:spcPct val="140000"/>
              </a:lnSpc>
              <a:buNone/>
            </a:pPr>
            <a:endParaRPr lang="en-US" sz="1200" dirty="0">
              <a:effectLst/>
            </a:endParaRPr>
          </a:p>
          <a:p>
            <a:pPr marL="1371600" lvl="3" indent="0" algn="l" rtl="0">
              <a:lnSpc>
                <a:spcPct val="140000"/>
              </a:lnSpc>
              <a:buNone/>
            </a:pPr>
            <a:endParaRPr lang="en-US" sz="1200" dirty="0">
              <a:effectLst/>
            </a:endParaRPr>
          </a:p>
          <a:p>
            <a:pPr marL="1371600" lvl="3" indent="0" algn="l" rtl="0">
              <a:lnSpc>
                <a:spcPct val="140000"/>
              </a:lnSpc>
              <a:buNone/>
            </a:pPr>
            <a:endParaRPr lang="en-US" sz="1200" dirty="0">
              <a:effectLst/>
            </a:endParaRPr>
          </a:p>
          <a:p>
            <a:pPr marL="1371600" lvl="3" indent="0" algn="l" rtl="0">
              <a:lnSpc>
                <a:spcPct val="140000"/>
              </a:lnSpc>
              <a:buNone/>
            </a:pPr>
            <a:endParaRPr lang="en-US" sz="1200" dirty="0">
              <a:effectLst/>
            </a:endParaRPr>
          </a:p>
          <a:p>
            <a:pPr marL="1371600" lvl="3" indent="0" algn="l" rtl="0">
              <a:lnSpc>
                <a:spcPct val="140000"/>
              </a:lnSpc>
              <a:buNone/>
            </a:pPr>
            <a:endParaRPr lang="en-US" sz="1200" dirty="0">
              <a:effectLst/>
            </a:endParaRPr>
          </a:p>
          <a:p>
            <a:pPr marL="1371600" lvl="3" indent="0" algn="l" rtl="0">
              <a:lnSpc>
                <a:spcPct val="140000"/>
              </a:lnSpc>
              <a:buNone/>
            </a:pPr>
            <a:endParaRPr lang="en-US" sz="1200" dirty="0">
              <a:effectLst/>
            </a:endParaRPr>
          </a:p>
        </p:txBody>
      </p:sp>
      <p:pic>
        <p:nvPicPr>
          <p:cNvPr id="6" name="תמונה 5" descr="תמונה שמכילה חץ&#10;&#10;התיאור נוצר באופן אוטומטי">
            <a:extLst>
              <a:ext uri="{FF2B5EF4-FFF2-40B4-BE49-F238E27FC236}">
                <a16:creationId xmlns:a16="http://schemas.microsoft.com/office/drawing/2014/main" id="{0E2F8C4B-54A5-AFE6-1F73-48A3AD781F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0002" y="2938478"/>
            <a:ext cx="4961346" cy="3705523"/>
          </a:xfrm>
          <a:prstGeom prst="rect">
            <a:avLst/>
          </a:prstGeom>
        </p:spPr>
      </p:pic>
    </p:spTree>
    <p:extLst>
      <p:ext uri="{BB962C8B-B14F-4D97-AF65-F5344CB8AC3E}">
        <p14:creationId xmlns:p14="http://schemas.microsoft.com/office/powerpoint/2010/main" val="2341938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5" y="1272760"/>
            <a:ext cx="10201362" cy="5762522"/>
          </a:xfrm>
        </p:spPr>
        <p:txBody>
          <a:bodyPr>
            <a:normAutofit/>
          </a:bodyPr>
          <a:lstStyle/>
          <a:p>
            <a:pPr lvl="2" algn="l" rtl="0">
              <a:lnSpc>
                <a:spcPct val="140000"/>
              </a:lnSpc>
            </a:pPr>
            <a:r>
              <a:rPr lang="en-US" dirty="0">
                <a:effectLst/>
              </a:rPr>
              <a:t>We now evaluate the performance PCT for each task with different data sets:</a:t>
            </a:r>
            <a:endParaRPr lang="en-US" sz="1200" dirty="0">
              <a:effectLst/>
            </a:endParaRPr>
          </a:p>
          <a:p>
            <a:pPr lvl="3" algn="l" rtl="0">
              <a:lnSpc>
                <a:spcPct val="140000"/>
              </a:lnSpc>
            </a:pPr>
            <a:r>
              <a:rPr lang="en-US" sz="1300" dirty="0">
                <a:effectLst/>
              </a:rPr>
              <a:t>Semantic segmentation -  S3DIS - </a:t>
            </a:r>
            <a:r>
              <a:rPr lang="en-US" sz="1300" dirty="0">
                <a:effectLst/>
                <a:hlinkClick r:id="rId2"/>
              </a:rPr>
              <a:t>https://paperswithcode.com/dataset/s3dis</a:t>
            </a:r>
            <a:endParaRPr lang="en-US" sz="1300" dirty="0">
              <a:effectLst/>
            </a:endParaRPr>
          </a:p>
          <a:p>
            <a:pPr lvl="4" algn="l" rtl="0">
              <a:lnSpc>
                <a:spcPct val="140000"/>
              </a:lnSpc>
            </a:pPr>
            <a:r>
              <a:rPr lang="en-US" dirty="0">
                <a:effectLst/>
              </a:rPr>
              <a:t>It contains 6 areas and 271 rooms, each point in the dataset is divided into 13 categories </a:t>
            </a:r>
            <a:br>
              <a:rPr lang="en-US" dirty="0"/>
            </a:br>
            <a:br>
              <a:rPr lang="en-US" dirty="0">
                <a:effectLst/>
              </a:rPr>
            </a:br>
            <a:br>
              <a:rPr lang="en-US" dirty="0"/>
            </a:br>
            <a:br>
              <a:rPr lang="en-US" sz="1000" dirty="0">
                <a:effectLst/>
              </a:rPr>
            </a:br>
            <a:br>
              <a:rPr lang="en-US" sz="1000" dirty="0">
                <a:effectLst/>
              </a:rPr>
            </a:br>
            <a:br>
              <a:rPr lang="en-US" dirty="0"/>
            </a:br>
            <a:endParaRPr lang="he-IL" dirty="0">
              <a:effectLst/>
            </a:endParaRPr>
          </a:p>
        </p:txBody>
      </p:sp>
      <p:pic>
        <p:nvPicPr>
          <p:cNvPr id="10" name="תמונה 9">
            <a:extLst>
              <a:ext uri="{FF2B5EF4-FFF2-40B4-BE49-F238E27FC236}">
                <a16:creationId xmlns:a16="http://schemas.microsoft.com/office/drawing/2014/main" id="{BE40BCB1-05E2-0585-50FB-A89FB08F88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176" y="2599081"/>
            <a:ext cx="8418773" cy="3842922"/>
          </a:xfrm>
          <a:prstGeom prst="rect">
            <a:avLst/>
          </a:prstGeom>
        </p:spPr>
      </p:pic>
    </p:spTree>
    <p:extLst>
      <p:ext uri="{BB962C8B-B14F-4D97-AF65-F5344CB8AC3E}">
        <p14:creationId xmlns:p14="http://schemas.microsoft.com/office/powerpoint/2010/main" val="3424531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Paper name </a:t>
            </a:r>
            <a:endParaRPr lang="he-IL" dirty="0"/>
          </a:p>
        </p:txBody>
      </p:sp>
      <p:pic>
        <p:nvPicPr>
          <p:cNvPr id="5" name="תמונה 4">
            <a:extLst>
              <a:ext uri="{FF2B5EF4-FFF2-40B4-BE49-F238E27FC236}">
                <a16:creationId xmlns:a16="http://schemas.microsoft.com/office/drawing/2014/main" id="{E00CDF7D-A7E1-D014-F6C2-E1D37D49CFC8}"/>
              </a:ext>
            </a:extLst>
          </p:cNvPr>
          <p:cNvPicPr>
            <a:picLocks noChangeAspect="1"/>
          </p:cNvPicPr>
          <p:nvPr/>
        </p:nvPicPr>
        <p:blipFill>
          <a:blip r:embed="rId2"/>
          <a:stretch>
            <a:fillRect/>
          </a:stretch>
        </p:blipFill>
        <p:spPr>
          <a:xfrm>
            <a:off x="5815084" y="2096064"/>
            <a:ext cx="5876841" cy="4018201"/>
          </a:xfrm>
          <a:prstGeom prst="rect">
            <a:avLst/>
          </a:prstGeom>
        </p:spPr>
      </p:pic>
      <p:pic>
        <p:nvPicPr>
          <p:cNvPr id="7" name="תמונה 6">
            <a:extLst>
              <a:ext uri="{FF2B5EF4-FFF2-40B4-BE49-F238E27FC236}">
                <a16:creationId xmlns:a16="http://schemas.microsoft.com/office/drawing/2014/main" id="{1A1B3ECC-748E-10B7-B24C-66FBE63A4C17}"/>
              </a:ext>
            </a:extLst>
          </p:cNvPr>
          <p:cNvPicPr>
            <a:picLocks noChangeAspect="1"/>
          </p:cNvPicPr>
          <p:nvPr/>
        </p:nvPicPr>
        <p:blipFill rotWithShape="1">
          <a:blip r:embed="rId3"/>
          <a:srcRect l="38460"/>
          <a:stretch/>
        </p:blipFill>
        <p:spPr>
          <a:xfrm rot="20544640">
            <a:off x="498976" y="3088495"/>
            <a:ext cx="5345655" cy="2489707"/>
          </a:xfrm>
          <a:prstGeom prst="rect">
            <a:avLst/>
          </a:prstGeom>
        </p:spPr>
      </p:pic>
      <p:sp>
        <p:nvSpPr>
          <p:cNvPr id="8" name="אליפסה 7">
            <a:extLst>
              <a:ext uri="{FF2B5EF4-FFF2-40B4-BE49-F238E27FC236}">
                <a16:creationId xmlns:a16="http://schemas.microsoft.com/office/drawing/2014/main" id="{638236BD-4A87-BBAE-75B8-C4561A791814}"/>
              </a:ext>
            </a:extLst>
          </p:cNvPr>
          <p:cNvSpPr/>
          <p:nvPr/>
        </p:nvSpPr>
        <p:spPr>
          <a:xfrm rot="20423638">
            <a:off x="1656841" y="5570708"/>
            <a:ext cx="1789158" cy="38878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9" name="אליפסה 8">
            <a:extLst>
              <a:ext uri="{FF2B5EF4-FFF2-40B4-BE49-F238E27FC236}">
                <a16:creationId xmlns:a16="http://schemas.microsoft.com/office/drawing/2014/main" id="{0A8FDE80-F34B-C29D-BDA0-76570C6999B2}"/>
              </a:ext>
            </a:extLst>
          </p:cNvPr>
          <p:cNvSpPr/>
          <p:nvPr/>
        </p:nvSpPr>
        <p:spPr>
          <a:xfrm rot="16200000">
            <a:off x="5346540" y="3897546"/>
            <a:ext cx="1325880" cy="38878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10" name="אליפסה 9">
            <a:extLst>
              <a:ext uri="{FF2B5EF4-FFF2-40B4-BE49-F238E27FC236}">
                <a16:creationId xmlns:a16="http://schemas.microsoft.com/office/drawing/2014/main" id="{5F81A4F3-D8D4-B2C1-F169-8433BE47FF1D}"/>
              </a:ext>
            </a:extLst>
          </p:cNvPr>
          <p:cNvSpPr/>
          <p:nvPr/>
        </p:nvSpPr>
        <p:spPr>
          <a:xfrm>
            <a:off x="6618321" y="3172968"/>
            <a:ext cx="1325880" cy="173736"/>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Tree>
    <p:extLst>
      <p:ext uri="{BB962C8B-B14F-4D97-AF65-F5344CB8AC3E}">
        <p14:creationId xmlns:p14="http://schemas.microsoft.com/office/powerpoint/2010/main" val="3304763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Work that inspired the paper writers:</a:t>
            </a:r>
            <a:endParaRPr lang="he-IL" dirty="0"/>
          </a:p>
        </p:txBody>
      </p:sp>
      <p:graphicFrame>
        <p:nvGraphicFramePr>
          <p:cNvPr id="4" name="דיאגרמה 3">
            <a:extLst>
              <a:ext uri="{FF2B5EF4-FFF2-40B4-BE49-F238E27FC236}">
                <a16:creationId xmlns:a16="http://schemas.microsoft.com/office/drawing/2014/main" id="{B85D7588-CEA2-D59B-3D10-00E01BE99BA3}"/>
              </a:ext>
            </a:extLst>
          </p:cNvPr>
          <p:cNvGraphicFramePr/>
          <p:nvPr>
            <p:extLst>
              <p:ext uri="{D42A27DB-BD31-4B8C-83A1-F6EECF244321}">
                <p14:modId xmlns:p14="http://schemas.microsoft.com/office/powerpoint/2010/main" val="2105210902"/>
              </p:ext>
            </p:extLst>
          </p:nvPr>
        </p:nvGraphicFramePr>
        <p:xfrm>
          <a:off x="329184" y="2313432"/>
          <a:ext cx="11722608" cy="36379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793953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678179" y="1577153"/>
            <a:ext cx="10299817" cy="2416196"/>
          </a:xfrm>
        </p:spPr>
        <p:txBody>
          <a:bodyPr>
            <a:normAutofit/>
          </a:bodyPr>
          <a:lstStyle/>
          <a:p>
            <a:pPr algn="l" rtl="0"/>
            <a:r>
              <a:rPr lang="en-US" dirty="0"/>
              <a:t>Work that inspired the paper writers:</a:t>
            </a:r>
          </a:p>
          <a:p>
            <a:pPr lvl="1" algn="l" rtl="0"/>
            <a:r>
              <a:rPr lang="en-US" dirty="0"/>
              <a:t>Point net(2017)</a:t>
            </a:r>
          </a:p>
          <a:p>
            <a:pPr lvl="2" algn="l" rtl="0"/>
            <a:r>
              <a:rPr lang="en-US" dirty="0"/>
              <a:t>we propose a novel deep neural network </a:t>
            </a:r>
            <a:r>
              <a:rPr lang="en-US" dirty="0" err="1"/>
              <a:t>PointNet</a:t>
            </a:r>
            <a:r>
              <a:rPr lang="en-US" dirty="0"/>
              <a:t> that directly consumes point cloud. </a:t>
            </a:r>
          </a:p>
          <a:p>
            <a:pPr lvl="2" algn="l" rtl="0"/>
            <a:endParaRPr lang="he-IL" dirty="0"/>
          </a:p>
          <a:p>
            <a:pPr lvl="1" algn="l" rtl="0"/>
            <a:endParaRPr lang="he-IL" dirty="0"/>
          </a:p>
          <a:p>
            <a:pPr lvl="1" algn="l" rtl="0"/>
            <a:endParaRPr lang="he-IL" dirty="0"/>
          </a:p>
          <a:p>
            <a:pPr lvl="1" algn="l" rtl="0"/>
            <a:endParaRPr lang="he-IL" dirty="0"/>
          </a:p>
        </p:txBody>
      </p:sp>
      <p:pic>
        <p:nvPicPr>
          <p:cNvPr id="8" name="תמונה 7">
            <a:extLst>
              <a:ext uri="{FF2B5EF4-FFF2-40B4-BE49-F238E27FC236}">
                <a16:creationId xmlns:a16="http://schemas.microsoft.com/office/drawing/2014/main" id="{ED278129-AFB1-8C17-8740-3E2E053F76BB}"/>
              </a:ext>
            </a:extLst>
          </p:cNvPr>
          <p:cNvPicPr>
            <a:picLocks noChangeAspect="1"/>
          </p:cNvPicPr>
          <p:nvPr/>
        </p:nvPicPr>
        <p:blipFill>
          <a:blip r:embed="rId2"/>
          <a:stretch>
            <a:fillRect/>
          </a:stretch>
        </p:blipFill>
        <p:spPr>
          <a:xfrm>
            <a:off x="1367202" y="3103298"/>
            <a:ext cx="9240344" cy="3224350"/>
          </a:xfrm>
          <a:prstGeom prst="rect">
            <a:avLst/>
          </a:prstGeom>
        </p:spPr>
      </p:pic>
    </p:spTree>
    <p:extLst>
      <p:ext uri="{BB962C8B-B14F-4D97-AF65-F5344CB8AC3E}">
        <p14:creationId xmlns:p14="http://schemas.microsoft.com/office/powerpoint/2010/main" val="1901978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678179" y="1577153"/>
            <a:ext cx="10299817" cy="2416196"/>
          </a:xfrm>
        </p:spPr>
        <p:txBody>
          <a:bodyPr>
            <a:normAutofit/>
          </a:bodyPr>
          <a:lstStyle/>
          <a:p>
            <a:pPr algn="l" rtl="0"/>
            <a:r>
              <a:rPr lang="en-US" dirty="0"/>
              <a:t>Work that inspired the paper writers:</a:t>
            </a:r>
          </a:p>
          <a:p>
            <a:pPr lvl="1" algn="l" rtl="0"/>
            <a:r>
              <a:rPr lang="en-US" dirty="0"/>
              <a:t>Point net(2017)</a:t>
            </a:r>
          </a:p>
          <a:p>
            <a:pPr lvl="2" algn="l" rtl="0"/>
            <a:r>
              <a:rPr lang="en-US" dirty="0"/>
              <a:t>examples</a:t>
            </a:r>
          </a:p>
          <a:p>
            <a:pPr lvl="2" algn="l" rtl="0"/>
            <a:endParaRPr lang="he-IL" dirty="0"/>
          </a:p>
          <a:p>
            <a:pPr lvl="1" algn="l" rtl="0"/>
            <a:endParaRPr lang="he-IL" dirty="0"/>
          </a:p>
          <a:p>
            <a:pPr lvl="1" algn="l" rtl="0"/>
            <a:endParaRPr lang="he-IL" dirty="0"/>
          </a:p>
          <a:p>
            <a:pPr lvl="1" algn="l" rtl="0"/>
            <a:endParaRPr lang="he-IL" dirty="0"/>
          </a:p>
        </p:txBody>
      </p:sp>
      <p:pic>
        <p:nvPicPr>
          <p:cNvPr id="5" name="תמונה 4">
            <a:extLst>
              <a:ext uri="{FF2B5EF4-FFF2-40B4-BE49-F238E27FC236}">
                <a16:creationId xmlns:a16="http://schemas.microsoft.com/office/drawing/2014/main" id="{1731D03D-D2BA-C320-A6E1-449B8AA951BD}"/>
              </a:ext>
            </a:extLst>
          </p:cNvPr>
          <p:cNvPicPr>
            <a:picLocks noChangeAspect="1"/>
          </p:cNvPicPr>
          <p:nvPr/>
        </p:nvPicPr>
        <p:blipFill>
          <a:blip r:embed="rId2"/>
          <a:stretch>
            <a:fillRect/>
          </a:stretch>
        </p:blipFill>
        <p:spPr>
          <a:xfrm>
            <a:off x="3879185" y="2249424"/>
            <a:ext cx="4693751" cy="4361688"/>
          </a:xfrm>
          <a:prstGeom prst="rect">
            <a:avLst/>
          </a:prstGeom>
        </p:spPr>
      </p:pic>
    </p:spTree>
    <p:extLst>
      <p:ext uri="{BB962C8B-B14F-4D97-AF65-F5344CB8AC3E}">
        <p14:creationId xmlns:p14="http://schemas.microsoft.com/office/powerpoint/2010/main" val="1564530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678179" y="1577153"/>
            <a:ext cx="10299817" cy="2416196"/>
          </a:xfrm>
        </p:spPr>
        <p:txBody>
          <a:bodyPr>
            <a:normAutofit/>
          </a:bodyPr>
          <a:lstStyle/>
          <a:p>
            <a:pPr algn="l" rtl="0"/>
            <a:r>
              <a:rPr lang="en-US" dirty="0"/>
              <a:t>Work that inspired the paper writers:</a:t>
            </a:r>
          </a:p>
          <a:p>
            <a:pPr lvl="1" algn="l" rtl="0"/>
            <a:r>
              <a:rPr lang="en-US" dirty="0"/>
              <a:t>Point net(2017) -  results examples</a:t>
            </a:r>
          </a:p>
          <a:p>
            <a:pPr lvl="2" algn="l" rtl="0"/>
            <a:endParaRPr lang="he-IL" dirty="0"/>
          </a:p>
          <a:p>
            <a:pPr lvl="1" algn="l" rtl="0"/>
            <a:endParaRPr lang="he-IL" dirty="0"/>
          </a:p>
          <a:p>
            <a:pPr lvl="1" algn="l" rtl="0"/>
            <a:endParaRPr lang="he-IL" dirty="0"/>
          </a:p>
          <a:p>
            <a:pPr lvl="1" algn="l" rtl="0"/>
            <a:endParaRPr lang="he-IL" dirty="0"/>
          </a:p>
        </p:txBody>
      </p:sp>
      <p:pic>
        <p:nvPicPr>
          <p:cNvPr id="5" name="תמונה 4">
            <a:extLst>
              <a:ext uri="{FF2B5EF4-FFF2-40B4-BE49-F238E27FC236}">
                <a16:creationId xmlns:a16="http://schemas.microsoft.com/office/drawing/2014/main" id="{5E93F9F7-24B8-565F-9FC2-836AE40B82BD}"/>
              </a:ext>
            </a:extLst>
          </p:cNvPr>
          <p:cNvPicPr>
            <a:picLocks noChangeAspect="1"/>
          </p:cNvPicPr>
          <p:nvPr/>
        </p:nvPicPr>
        <p:blipFill rotWithShape="1">
          <a:blip r:embed="rId2"/>
          <a:srcRect l="3492" r="8171"/>
          <a:stretch/>
        </p:blipFill>
        <p:spPr>
          <a:xfrm>
            <a:off x="6559266" y="2876611"/>
            <a:ext cx="5493049" cy="3039558"/>
          </a:xfrm>
          <a:prstGeom prst="rect">
            <a:avLst/>
          </a:prstGeom>
        </p:spPr>
      </p:pic>
      <p:pic>
        <p:nvPicPr>
          <p:cNvPr id="6" name="תמונה 5">
            <a:extLst>
              <a:ext uri="{FF2B5EF4-FFF2-40B4-BE49-F238E27FC236}">
                <a16:creationId xmlns:a16="http://schemas.microsoft.com/office/drawing/2014/main" id="{74CE606C-C427-9C88-6141-5EA79E2AEF9F}"/>
              </a:ext>
            </a:extLst>
          </p:cNvPr>
          <p:cNvPicPr>
            <a:picLocks noChangeAspect="1"/>
          </p:cNvPicPr>
          <p:nvPr/>
        </p:nvPicPr>
        <p:blipFill rotWithShape="1">
          <a:blip r:embed="rId3"/>
          <a:srcRect l="7190" r="11928"/>
          <a:stretch/>
        </p:blipFill>
        <p:spPr>
          <a:xfrm>
            <a:off x="139684" y="3039305"/>
            <a:ext cx="6325123" cy="2564378"/>
          </a:xfrm>
          <a:prstGeom prst="rect">
            <a:avLst/>
          </a:prstGeom>
        </p:spPr>
      </p:pic>
    </p:spTree>
    <p:extLst>
      <p:ext uri="{BB962C8B-B14F-4D97-AF65-F5344CB8AC3E}">
        <p14:creationId xmlns:p14="http://schemas.microsoft.com/office/powerpoint/2010/main" val="2847396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678179" y="1577153"/>
            <a:ext cx="10299817" cy="2416196"/>
          </a:xfrm>
        </p:spPr>
        <p:txBody>
          <a:bodyPr>
            <a:normAutofit/>
          </a:bodyPr>
          <a:lstStyle/>
          <a:p>
            <a:pPr algn="l" rtl="0"/>
            <a:r>
              <a:rPr lang="en-US" dirty="0"/>
              <a:t>Work that inspired the paper writers:</a:t>
            </a:r>
          </a:p>
          <a:p>
            <a:pPr lvl="1" algn="l" rtl="0"/>
            <a:r>
              <a:rPr lang="en-US" dirty="0"/>
              <a:t>Point net(2017)  -  embedding space</a:t>
            </a:r>
          </a:p>
          <a:p>
            <a:pPr lvl="2" algn="l" rtl="0"/>
            <a:endParaRPr lang="he-IL" dirty="0"/>
          </a:p>
          <a:p>
            <a:pPr lvl="1" algn="l" rtl="0"/>
            <a:endParaRPr lang="he-IL" dirty="0"/>
          </a:p>
          <a:p>
            <a:pPr lvl="1" algn="l" rtl="0"/>
            <a:endParaRPr lang="he-IL" dirty="0"/>
          </a:p>
          <a:p>
            <a:pPr lvl="1" algn="l" rtl="0"/>
            <a:endParaRPr lang="he-IL" dirty="0"/>
          </a:p>
        </p:txBody>
      </p:sp>
      <p:pic>
        <p:nvPicPr>
          <p:cNvPr id="7" name="תמונה 6">
            <a:extLst>
              <a:ext uri="{FF2B5EF4-FFF2-40B4-BE49-F238E27FC236}">
                <a16:creationId xmlns:a16="http://schemas.microsoft.com/office/drawing/2014/main" id="{4BE68EBF-8E7A-FD41-3946-5A65C075A4B0}"/>
              </a:ext>
            </a:extLst>
          </p:cNvPr>
          <p:cNvPicPr>
            <a:picLocks noChangeAspect="1"/>
          </p:cNvPicPr>
          <p:nvPr/>
        </p:nvPicPr>
        <p:blipFill>
          <a:blip r:embed="rId2"/>
          <a:stretch>
            <a:fillRect/>
          </a:stretch>
        </p:blipFill>
        <p:spPr>
          <a:xfrm>
            <a:off x="6262880" y="1845014"/>
            <a:ext cx="4950732" cy="4839121"/>
          </a:xfrm>
          <a:prstGeom prst="rect">
            <a:avLst/>
          </a:prstGeom>
        </p:spPr>
      </p:pic>
      <p:pic>
        <p:nvPicPr>
          <p:cNvPr id="9" name="תמונה 8">
            <a:extLst>
              <a:ext uri="{FF2B5EF4-FFF2-40B4-BE49-F238E27FC236}">
                <a16:creationId xmlns:a16="http://schemas.microsoft.com/office/drawing/2014/main" id="{48387D15-0D82-B16E-B95E-BA3607E1C428}"/>
              </a:ext>
            </a:extLst>
          </p:cNvPr>
          <p:cNvPicPr>
            <a:picLocks noChangeAspect="1"/>
          </p:cNvPicPr>
          <p:nvPr/>
        </p:nvPicPr>
        <p:blipFill>
          <a:blip r:embed="rId3"/>
          <a:stretch>
            <a:fillRect/>
          </a:stretch>
        </p:blipFill>
        <p:spPr>
          <a:xfrm>
            <a:off x="388618" y="3428999"/>
            <a:ext cx="5256675" cy="2738535"/>
          </a:xfrm>
          <a:prstGeom prst="rect">
            <a:avLst/>
          </a:prstGeom>
        </p:spPr>
      </p:pic>
      <p:sp>
        <p:nvSpPr>
          <p:cNvPr id="10" name="אליפסה 9">
            <a:extLst>
              <a:ext uri="{FF2B5EF4-FFF2-40B4-BE49-F238E27FC236}">
                <a16:creationId xmlns:a16="http://schemas.microsoft.com/office/drawing/2014/main" id="{FD581F57-20BC-849D-DA6C-15B8E53DB3D5}"/>
              </a:ext>
            </a:extLst>
          </p:cNvPr>
          <p:cNvSpPr/>
          <p:nvPr/>
        </p:nvSpPr>
        <p:spPr>
          <a:xfrm>
            <a:off x="7977673" y="5393094"/>
            <a:ext cx="1735494" cy="1101012"/>
          </a:xfrm>
          <a:prstGeom prst="ellipse">
            <a:avLst/>
          </a:prstGeom>
          <a:noFill/>
          <a:ln w="28575"/>
        </p:spPr>
        <p:style>
          <a:lnRef idx="2">
            <a:schemeClr val="accent5"/>
          </a:lnRef>
          <a:fillRef idx="1">
            <a:schemeClr val="lt1"/>
          </a:fillRef>
          <a:effectRef idx="0">
            <a:schemeClr val="accent5"/>
          </a:effectRef>
          <a:fontRef idx="minor">
            <a:schemeClr val="dk1"/>
          </a:fontRef>
        </p:style>
        <p:txBody>
          <a:bodyPr rtlCol="1" anchor="ctr"/>
          <a:lstStyle/>
          <a:p>
            <a:pPr algn="ctr"/>
            <a:endParaRPr lang="he-IL"/>
          </a:p>
        </p:txBody>
      </p:sp>
    </p:spTree>
    <p:extLst>
      <p:ext uri="{BB962C8B-B14F-4D97-AF65-F5344CB8AC3E}">
        <p14:creationId xmlns:p14="http://schemas.microsoft.com/office/powerpoint/2010/main" val="2284127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4" y="1581432"/>
            <a:ext cx="10936084" cy="2626674"/>
          </a:xfrm>
        </p:spPr>
        <p:txBody>
          <a:bodyPr>
            <a:normAutofit/>
          </a:bodyPr>
          <a:lstStyle/>
          <a:p>
            <a:pPr algn="l" rtl="0"/>
            <a:r>
              <a:rPr lang="en-US" dirty="0"/>
              <a:t>Work that inspired the paper writers:</a:t>
            </a:r>
            <a:endParaRPr lang="he-IL" dirty="0"/>
          </a:p>
          <a:p>
            <a:pPr lvl="1" algn="l" rtl="0"/>
            <a:r>
              <a:rPr lang="en-US" dirty="0"/>
              <a:t>Point net ++(2017)</a:t>
            </a:r>
          </a:p>
          <a:p>
            <a:pPr lvl="2" algn="l" rtl="0"/>
            <a:r>
              <a:rPr lang="en-US" sz="1800" dirty="0"/>
              <a:t>To handle the non uniform point sampling issue, we propose two novel set abstraction layers which aggregate multi-scale information, these contributions enable us to improve accuracy</a:t>
            </a:r>
            <a:endParaRPr lang="en-US" dirty="0"/>
          </a:p>
          <a:p>
            <a:pPr lvl="1" algn="l" rtl="0"/>
            <a:endParaRPr lang="he-IL" dirty="0"/>
          </a:p>
          <a:p>
            <a:pPr lvl="1" algn="l" rtl="0"/>
            <a:endParaRPr lang="he-IL" dirty="0"/>
          </a:p>
          <a:p>
            <a:pPr lvl="1" algn="l" rtl="0"/>
            <a:endParaRPr lang="he-IL" dirty="0"/>
          </a:p>
        </p:txBody>
      </p:sp>
      <p:pic>
        <p:nvPicPr>
          <p:cNvPr id="4" name="תמונה 3">
            <a:extLst>
              <a:ext uri="{FF2B5EF4-FFF2-40B4-BE49-F238E27FC236}">
                <a16:creationId xmlns:a16="http://schemas.microsoft.com/office/drawing/2014/main" id="{DCB970E4-51DD-1D19-FBA7-93673114B6A3}"/>
              </a:ext>
            </a:extLst>
          </p:cNvPr>
          <p:cNvPicPr>
            <a:picLocks noChangeAspect="1"/>
          </p:cNvPicPr>
          <p:nvPr/>
        </p:nvPicPr>
        <p:blipFill rotWithShape="1">
          <a:blip r:embed="rId3"/>
          <a:srcRect l="8221" t="17138" r="11398"/>
          <a:stretch/>
        </p:blipFill>
        <p:spPr>
          <a:xfrm>
            <a:off x="158889" y="3666931"/>
            <a:ext cx="6941614" cy="3096899"/>
          </a:xfrm>
          <a:prstGeom prst="rect">
            <a:avLst/>
          </a:prstGeom>
        </p:spPr>
      </p:pic>
      <p:pic>
        <p:nvPicPr>
          <p:cNvPr id="9" name="תמונה 8">
            <a:extLst>
              <a:ext uri="{FF2B5EF4-FFF2-40B4-BE49-F238E27FC236}">
                <a16:creationId xmlns:a16="http://schemas.microsoft.com/office/drawing/2014/main" id="{CB9D5968-58B8-8EC2-D9C5-812B377D89BC}"/>
              </a:ext>
            </a:extLst>
          </p:cNvPr>
          <p:cNvPicPr>
            <a:picLocks noChangeAspect="1"/>
          </p:cNvPicPr>
          <p:nvPr/>
        </p:nvPicPr>
        <p:blipFill>
          <a:blip r:embed="rId4"/>
          <a:stretch>
            <a:fillRect/>
          </a:stretch>
        </p:blipFill>
        <p:spPr>
          <a:xfrm>
            <a:off x="7153255" y="4013518"/>
            <a:ext cx="4967210" cy="2045322"/>
          </a:xfrm>
          <a:prstGeom prst="rect">
            <a:avLst/>
          </a:prstGeom>
        </p:spPr>
      </p:pic>
      <p:cxnSp>
        <p:nvCxnSpPr>
          <p:cNvPr id="11" name="מחבר חץ ישר 10">
            <a:extLst>
              <a:ext uri="{FF2B5EF4-FFF2-40B4-BE49-F238E27FC236}">
                <a16:creationId xmlns:a16="http://schemas.microsoft.com/office/drawing/2014/main" id="{8987E0D5-4E39-49F2-2766-F0D31CAC613B}"/>
              </a:ext>
            </a:extLst>
          </p:cNvPr>
          <p:cNvCxnSpPr>
            <a:cxnSpLocks/>
          </p:cNvCxnSpPr>
          <p:nvPr/>
        </p:nvCxnSpPr>
        <p:spPr>
          <a:xfrm flipH="1">
            <a:off x="10369296" y="3666931"/>
            <a:ext cx="332916" cy="868493"/>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2" name="מחבר חץ ישר 11">
            <a:extLst>
              <a:ext uri="{FF2B5EF4-FFF2-40B4-BE49-F238E27FC236}">
                <a16:creationId xmlns:a16="http://schemas.microsoft.com/office/drawing/2014/main" id="{4A2ED1A5-9D5B-942D-44D4-FE0F375D6FB4}"/>
              </a:ext>
            </a:extLst>
          </p:cNvPr>
          <p:cNvCxnSpPr>
            <a:cxnSpLocks/>
          </p:cNvCxnSpPr>
          <p:nvPr/>
        </p:nvCxnSpPr>
        <p:spPr>
          <a:xfrm flipH="1" flipV="1">
            <a:off x="10954512" y="5179938"/>
            <a:ext cx="740664" cy="297318"/>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6" name="מחבר חץ ישר 15">
            <a:extLst>
              <a:ext uri="{FF2B5EF4-FFF2-40B4-BE49-F238E27FC236}">
                <a16:creationId xmlns:a16="http://schemas.microsoft.com/office/drawing/2014/main" id="{F36E213B-090D-81C3-D544-57F7C68F0AB9}"/>
              </a:ext>
            </a:extLst>
          </p:cNvPr>
          <p:cNvCxnSpPr>
            <a:cxnSpLocks/>
          </p:cNvCxnSpPr>
          <p:nvPr/>
        </p:nvCxnSpPr>
        <p:spPr>
          <a:xfrm flipH="1">
            <a:off x="11134407" y="3429000"/>
            <a:ext cx="423609" cy="819045"/>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4967594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4" y="1581432"/>
            <a:ext cx="10936084" cy="2626674"/>
          </a:xfrm>
        </p:spPr>
        <p:txBody>
          <a:bodyPr>
            <a:normAutofit/>
          </a:bodyPr>
          <a:lstStyle/>
          <a:p>
            <a:pPr algn="l" rtl="0"/>
            <a:r>
              <a:rPr lang="en-US" dirty="0"/>
              <a:t>Work that inspired the paper writers:</a:t>
            </a:r>
            <a:endParaRPr lang="he-IL" dirty="0"/>
          </a:p>
          <a:p>
            <a:pPr lvl="1" algn="l" rtl="0"/>
            <a:r>
              <a:rPr lang="en-US" dirty="0"/>
              <a:t>Point net ++(2017)</a:t>
            </a:r>
          </a:p>
          <a:p>
            <a:pPr lvl="1" algn="l" rtl="0"/>
            <a:endParaRPr lang="he-IL" dirty="0"/>
          </a:p>
          <a:p>
            <a:pPr lvl="1" algn="l" rtl="0"/>
            <a:endParaRPr lang="he-IL" dirty="0"/>
          </a:p>
          <a:p>
            <a:pPr lvl="1" algn="l" rtl="0"/>
            <a:endParaRPr lang="he-IL" dirty="0"/>
          </a:p>
        </p:txBody>
      </p:sp>
      <p:pic>
        <p:nvPicPr>
          <p:cNvPr id="10" name="תמונה 9">
            <a:extLst>
              <a:ext uri="{FF2B5EF4-FFF2-40B4-BE49-F238E27FC236}">
                <a16:creationId xmlns:a16="http://schemas.microsoft.com/office/drawing/2014/main" id="{DC601703-4DC6-FD96-8759-3E9CECE37C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3418" y="3512380"/>
            <a:ext cx="5638800" cy="2819400"/>
          </a:xfrm>
          <a:prstGeom prst="rect">
            <a:avLst/>
          </a:prstGeom>
        </p:spPr>
      </p:pic>
      <p:sp>
        <p:nvSpPr>
          <p:cNvPr id="11" name="מלבן 10">
            <a:extLst>
              <a:ext uri="{FF2B5EF4-FFF2-40B4-BE49-F238E27FC236}">
                <a16:creationId xmlns:a16="http://schemas.microsoft.com/office/drawing/2014/main" id="{10DBD0A2-6583-A363-8898-9222DE8EC112}"/>
              </a:ext>
            </a:extLst>
          </p:cNvPr>
          <p:cNvSpPr/>
          <p:nvPr/>
        </p:nvSpPr>
        <p:spPr>
          <a:xfrm>
            <a:off x="4690543" y="2269195"/>
            <a:ext cx="3056371" cy="1243185"/>
          </a:xfrm>
          <a:prstGeom prst="rect">
            <a:avLst/>
          </a:prstGeom>
          <a:solidFill>
            <a:schemeClr val="accent2">
              <a:lumMod val="50000"/>
            </a:schemeClr>
          </a:solidFill>
          <a:ln>
            <a:noFill/>
          </a:ln>
        </p:spPr>
        <p:style>
          <a:lnRef idx="1">
            <a:schemeClr val="accent3"/>
          </a:lnRef>
          <a:fillRef idx="2">
            <a:schemeClr val="accent3"/>
          </a:fillRef>
          <a:effectRef idx="1">
            <a:schemeClr val="accent3"/>
          </a:effectRef>
          <a:fontRef idx="minor">
            <a:schemeClr val="dk1"/>
          </a:fontRef>
        </p:style>
        <p:txBody>
          <a:bodyPr rtlCol="1" anchor="ctr"/>
          <a:lstStyle/>
          <a:p>
            <a:pPr algn="ctr"/>
            <a:r>
              <a:rPr lang="en-US" sz="2000" dirty="0">
                <a:solidFill>
                  <a:schemeClr val="tx1"/>
                </a:solidFill>
              </a:rPr>
              <a:t>Iterative FPS</a:t>
            </a:r>
            <a:endParaRPr lang="he-IL" sz="2000" dirty="0">
              <a:solidFill>
                <a:schemeClr val="tx1"/>
              </a:solidFill>
            </a:endParaRPr>
          </a:p>
        </p:txBody>
      </p:sp>
    </p:spTree>
    <p:extLst>
      <p:ext uri="{BB962C8B-B14F-4D97-AF65-F5344CB8AC3E}">
        <p14:creationId xmlns:p14="http://schemas.microsoft.com/office/powerpoint/2010/main" val="12529932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4" y="1581432"/>
            <a:ext cx="10936084" cy="2626674"/>
          </a:xfrm>
        </p:spPr>
        <p:txBody>
          <a:bodyPr>
            <a:normAutofit/>
          </a:bodyPr>
          <a:lstStyle/>
          <a:p>
            <a:pPr algn="l" rtl="0"/>
            <a:r>
              <a:rPr lang="en-US" dirty="0"/>
              <a:t>Work that inspired the paper writers:</a:t>
            </a:r>
            <a:endParaRPr lang="he-IL" dirty="0"/>
          </a:p>
          <a:p>
            <a:pPr lvl="1" algn="l" rtl="0"/>
            <a:r>
              <a:rPr lang="en-US" dirty="0"/>
              <a:t>Point net ++(2017)</a:t>
            </a:r>
          </a:p>
          <a:p>
            <a:pPr lvl="1" algn="l" rtl="0"/>
            <a:endParaRPr lang="he-IL" dirty="0"/>
          </a:p>
          <a:p>
            <a:pPr lvl="1" algn="l" rtl="0"/>
            <a:endParaRPr lang="he-IL" dirty="0"/>
          </a:p>
          <a:p>
            <a:pPr lvl="1" algn="l" rtl="0"/>
            <a:endParaRPr lang="he-IL" dirty="0"/>
          </a:p>
        </p:txBody>
      </p:sp>
      <p:pic>
        <p:nvPicPr>
          <p:cNvPr id="4" name="תמונה 3">
            <a:extLst>
              <a:ext uri="{FF2B5EF4-FFF2-40B4-BE49-F238E27FC236}">
                <a16:creationId xmlns:a16="http://schemas.microsoft.com/office/drawing/2014/main" id="{DCB970E4-51DD-1D19-FBA7-93673114B6A3}"/>
              </a:ext>
            </a:extLst>
          </p:cNvPr>
          <p:cNvPicPr>
            <a:picLocks noChangeAspect="1"/>
          </p:cNvPicPr>
          <p:nvPr/>
        </p:nvPicPr>
        <p:blipFill rotWithShape="1">
          <a:blip r:embed="rId3"/>
          <a:srcRect l="8221" t="17138" r="50496"/>
          <a:stretch/>
        </p:blipFill>
        <p:spPr>
          <a:xfrm>
            <a:off x="204511" y="3012377"/>
            <a:ext cx="3570919" cy="3101918"/>
          </a:xfrm>
          <a:prstGeom prst="rect">
            <a:avLst/>
          </a:prstGeom>
        </p:spPr>
      </p:pic>
      <p:pic>
        <p:nvPicPr>
          <p:cNvPr id="6" name="תמונה 5">
            <a:extLst>
              <a:ext uri="{FF2B5EF4-FFF2-40B4-BE49-F238E27FC236}">
                <a16:creationId xmlns:a16="http://schemas.microsoft.com/office/drawing/2014/main" id="{BC676D62-7ACD-4318-3D84-CF008809B050}"/>
              </a:ext>
            </a:extLst>
          </p:cNvPr>
          <p:cNvPicPr>
            <a:picLocks noChangeAspect="1"/>
          </p:cNvPicPr>
          <p:nvPr/>
        </p:nvPicPr>
        <p:blipFill>
          <a:blip r:embed="rId4"/>
          <a:stretch>
            <a:fillRect/>
          </a:stretch>
        </p:blipFill>
        <p:spPr>
          <a:xfrm>
            <a:off x="4020178" y="2989043"/>
            <a:ext cx="4888576" cy="3101918"/>
          </a:xfrm>
          <a:prstGeom prst="rect">
            <a:avLst/>
          </a:prstGeom>
        </p:spPr>
      </p:pic>
      <p:sp>
        <p:nvSpPr>
          <p:cNvPr id="7" name="מלבן 6">
            <a:extLst>
              <a:ext uri="{FF2B5EF4-FFF2-40B4-BE49-F238E27FC236}">
                <a16:creationId xmlns:a16="http://schemas.microsoft.com/office/drawing/2014/main" id="{FDD67186-3476-603D-0C00-CF96EFDB4F83}"/>
              </a:ext>
            </a:extLst>
          </p:cNvPr>
          <p:cNvSpPr/>
          <p:nvPr/>
        </p:nvSpPr>
        <p:spPr>
          <a:xfrm rot="1437078">
            <a:off x="7397840" y="2790177"/>
            <a:ext cx="1867738" cy="1133796"/>
          </a:xfrm>
          <a:prstGeom prst="rect">
            <a:avLst/>
          </a:prstGeom>
          <a:solidFill>
            <a:schemeClr val="accent2">
              <a:lumMod val="50000"/>
            </a:schemeClr>
          </a:solidFill>
          <a:ln>
            <a:noFill/>
          </a:ln>
        </p:spPr>
        <p:style>
          <a:lnRef idx="1">
            <a:schemeClr val="accent3"/>
          </a:lnRef>
          <a:fillRef idx="2">
            <a:schemeClr val="accent3"/>
          </a:fillRef>
          <a:effectRef idx="1">
            <a:schemeClr val="accent3"/>
          </a:effectRef>
          <a:fontRef idx="minor">
            <a:schemeClr val="dk1"/>
          </a:fontRef>
        </p:style>
        <p:txBody>
          <a:bodyPr rtlCol="1" anchor="ctr"/>
          <a:lstStyle/>
          <a:p>
            <a:pPr algn="ctr"/>
            <a:r>
              <a:rPr lang="en-US" sz="2000" dirty="0">
                <a:solidFill>
                  <a:schemeClr val="tx1"/>
                </a:solidFill>
              </a:rPr>
              <a:t>New development</a:t>
            </a:r>
            <a:endParaRPr lang="he-IL" sz="2000" dirty="0">
              <a:solidFill>
                <a:schemeClr val="tx1"/>
              </a:solidFill>
            </a:endParaRPr>
          </a:p>
        </p:txBody>
      </p:sp>
      <p:pic>
        <p:nvPicPr>
          <p:cNvPr id="8" name="תמונה 7">
            <a:extLst>
              <a:ext uri="{FF2B5EF4-FFF2-40B4-BE49-F238E27FC236}">
                <a16:creationId xmlns:a16="http://schemas.microsoft.com/office/drawing/2014/main" id="{58315420-1D00-2060-1CDF-4AA8D0646547}"/>
              </a:ext>
            </a:extLst>
          </p:cNvPr>
          <p:cNvPicPr>
            <a:picLocks noChangeAspect="1"/>
          </p:cNvPicPr>
          <p:nvPr/>
        </p:nvPicPr>
        <p:blipFill>
          <a:blip r:embed="rId5"/>
          <a:stretch>
            <a:fillRect/>
          </a:stretch>
        </p:blipFill>
        <p:spPr>
          <a:xfrm>
            <a:off x="9046341" y="4215393"/>
            <a:ext cx="2941148" cy="1914448"/>
          </a:xfrm>
          <a:prstGeom prst="rect">
            <a:avLst/>
          </a:prstGeom>
        </p:spPr>
      </p:pic>
    </p:spTree>
    <p:extLst>
      <p:ext uri="{BB962C8B-B14F-4D97-AF65-F5344CB8AC3E}">
        <p14:creationId xmlns:p14="http://schemas.microsoft.com/office/powerpoint/2010/main" val="20703883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a:bodyPr>
          <a:lstStyle/>
          <a:p>
            <a:pPr lvl="1" algn="l" rtl="0"/>
            <a:r>
              <a:rPr lang="en-US" dirty="0"/>
              <a:t>Point net ++(2017) – visual results</a:t>
            </a:r>
          </a:p>
          <a:p>
            <a:pPr lvl="1" algn="l" rtl="0"/>
            <a:endParaRPr lang="he-IL" dirty="0"/>
          </a:p>
          <a:p>
            <a:pPr lvl="1" algn="l" rtl="0"/>
            <a:endParaRPr lang="he-IL" dirty="0"/>
          </a:p>
          <a:p>
            <a:pPr lvl="1" algn="l" rtl="0"/>
            <a:endParaRPr lang="he-IL" dirty="0"/>
          </a:p>
        </p:txBody>
      </p:sp>
      <p:pic>
        <p:nvPicPr>
          <p:cNvPr id="7" name="תמונה 6">
            <a:extLst>
              <a:ext uri="{FF2B5EF4-FFF2-40B4-BE49-F238E27FC236}">
                <a16:creationId xmlns:a16="http://schemas.microsoft.com/office/drawing/2014/main" id="{E065CDFA-FED4-3F4E-9EA2-243B374833D5}"/>
              </a:ext>
            </a:extLst>
          </p:cNvPr>
          <p:cNvPicPr>
            <a:picLocks noChangeAspect="1"/>
          </p:cNvPicPr>
          <p:nvPr/>
        </p:nvPicPr>
        <p:blipFill>
          <a:blip r:embed="rId2"/>
          <a:stretch>
            <a:fillRect/>
          </a:stretch>
        </p:blipFill>
        <p:spPr>
          <a:xfrm>
            <a:off x="701230" y="2955387"/>
            <a:ext cx="4589227" cy="3389429"/>
          </a:xfrm>
          <a:prstGeom prst="rect">
            <a:avLst/>
          </a:prstGeom>
        </p:spPr>
      </p:pic>
      <p:pic>
        <p:nvPicPr>
          <p:cNvPr id="9" name="תמונה 8">
            <a:extLst>
              <a:ext uri="{FF2B5EF4-FFF2-40B4-BE49-F238E27FC236}">
                <a16:creationId xmlns:a16="http://schemas.microsoft.com/office/drawing/2014/main" id="{8D854344-729E-A8FE-013A-DDA18B1D1F9E}"/>
              </a:ext>
            </a:extLst>
          </p:cNvPr>
          <p:cNvPicPr>
            <a:picLocks noChangeAspect="1"/>
          </p:cNvPicPr>
          <p:nvPr/>
        </p:nvPicPr>
        <p:blipFill>
          <a:blip r:embed="rId3"/>
          <a:stretch>
            <a:fillRect/>
          </a:stretch>
        </p:blipFill>
        <p:spPr>
          <a:xfrm>
            <a:off x="5584799" y="2955387"/>
            <a:ext cx="6305559" cy="3389429"/>
          </a:xfrm>
          <a:prstGeom prst="rect">
            <a:avLst/>
          </a:prstGeom>
        </p:spPr>
      </p:pic>
    </p:spTree>
    <p:extLst>
      <p:ext uri="{BB962C8B-B14F-4D97-AF65-F5344CB8AC3E}">
        <p14:creationId xmlns:p14="http://schemas.microsoft.com/office/powerpoint/2010/main" val="16499874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mc:AlternateContent xmlns:mc="http://schemas.openxmlformats.org/markup-compatibility/2006">
        <mc:Choice xmlns:a14="http://schemas.microsoft.com/office/drawing/2010/main" Requires="a14">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22355" y="1510848"/>
                <a:ext cx="10353762" cy="3695136"/>
              </a:xfrm>
            </p:spPr>
            <p:txBody>
              <a:bodyPr>
                <a:normAutofit/>
              </a:bodyPr>
              <a:lstStyle/>
              <a:p>
                <a:pPr algn="l" rtl="0"/>
                <a:r>
                  <a:rPr lang="en-US" dirty="0"/>
                  <a:t>Work that inspired the paper writers:</a:t>
                </a:r>
              </a:p>
              <a:p>
                <a:pPr lvl="1" algn="l" rtl="0"/>
                <a:r>
                  <a:rPr lang="en-US" dirty="0"/>
                  <a:t>Point CNN(2018)</a:t>
                </a:r>
              </a:p>
              <a:p>
                <a:pPr lvl="2" algn="l" rtl="0"/>
                <a:r>
                  <a:rPr lang="en-US" dirty="0"/>
                  <a:t>a generalization of CNN into leveraging spatially-local correlation from data represented in point cloud. </a:t>
                </a:r>
              </a:p>
              <a:p>
                <a:pPr lvl="2" algn="l" rtl="0"/>
                <a:r>
                  <a:rPr lang="en-US" dirty="0"/>
                  <a:t> The core of </a:t>
                </a:r>
                <a:r>
                  <a:rPr lang="en-US" dirty="0" err="1"/>
                  <a:t>PointCNN</a:t>
                </a:r>
                <a:r>
                  <a:rPr lang="en-US" dirty="0"/>
                  <a:t> is the </a:t>
                </a:r>
                <a14:m>
                  <m:oMath xmlns:m="http://schemas.openxmlformats.org/officeDocument/2006/math">
                    <m:r>
                      <a:rPr lang="en-US" i="1" dirty="0" smtClean="0">
                        <a:latin typeface="Cambria Math" panose="02040503050406030204" pitchFamily="18" charset="0"/>
                        <a:ea typeface="Cambria Math" panose="02040503050406030204" pitchFamily="18" charset="0"/>
                      </a:rPr>
                      <m:t>𝜒</m:t>
                    </m:r>
                  </m:oMath>
                </a14:m>
                <a:r>
                  <a:rPr lang="en-US" dirty="0"/>
                  <a:t> -Conv operator that weights and permutes input points and features before they are processed by a typical convolution. </a:t>
                </a:r>
              </a:p>
              <a:p>
                <a:pPr lvl="1" algn="l" rtl="0"/>
                <a:endParaRPr lang="he-IL" dirty="0"/>
              </a:p>
              <a:p>
                <a:pPr lvl="1" algn="l" rtl="0"/>
                <a:endParaRPr lang="he-IL" dirty="0"/>
              </a:p>
              <a:p>
                <a:pPr lvl="1" algn="l" rtl="0"/>
                <a:endParaRPr lang="he-IL" dirty="0"/>
              </a:p>
            </p:txBody>
          </p:sp>
        </mc:Choice>
        <mc:Fallback>
          <p:sp>
            <p:nvSpPr>
              <p:cNvPr id="3" name="מציין מיקום תוכן 2">
                <a:extLst>
                  <a:ext uri="{FF2B5EF4-FFF2-40B4-BE49-F238E27FC236}">
                    <a16:creationId xmlns:a16="http://schemas.microsoft.com/office/drawing/2014/main" id="{0FDB27D4-C5D3-E0E8-53CD-9EE1A2DE842E}"/>
                  </a:ext>
                </a:extLst>
              </p:cNvPr>
              <p:cNvSpPr>
                <a:spLocks noGrp="1" noRot="1" noChangeAspect="1" noMove="1" noResize="1" noEditPoints="1" noAdjustHandles="1" noChangeArrowheads="1" noChangeShapeType="1" noTextEdit="1"/>
              </p:cNvSpPr>
              <p:nvPr>
                <p:ph idx="1"/>
              </p:nvPr>
            </p:nvSpPr>
            <p:spPr>
              <a:xfrm>
                <a:off x="822355" y="1510848"/>
                <a:ext cx="10353762" cy="3695136"/>
              </a:xfrm>
              <a:blipFill>
                <a:blip r:embed="rId2"/>
                <a:stretch>
                  <a:fillRect l="-648" t="-330" r="-530"/>
                </a:stretch>
              </a:blipFill>
            </p:spPr>
            <p:txBody>
              <a:bodyPr/>
              <a:lstStyle/>
              <a:p>
                <a:r>
                  <a:rPr lang="he-IL">
                    <a:noFill/>
                  </a:rPr>
                  <a:t> </a:t>
                </a:r>
              </a:p>
            </p:txBody>
          </p:sp>
        </mc:Fallback>
      </mc:AlternateContent>
      <p:pic>
        <p:nvPicPr>
          <p:cNvPr id="6" name="תמונה 5">
            <a:extLst>
              <a:ext uri="{FF2B5EF4-FFF2-40B4-BE49-F238E27FC236}">
                <a16:creationId xmlns:a16="http://schemas.microsoft.com/office/drawing/2014/main" id="{DE98DA28-E889-7ACD-5D59-04038545CA21}"/>
              </a:ext>
            </a:extLst>
          </p:cNvPr>
          <p:cNvPicPr>
            <a:picLocks noChangeAspect="1"/>
          </p:cNvPicPr>
          <p:nvPr/>
        </p:nvPicPr>
        <p:blipFill>
          <a:blip r:embed="rId3"/>
          <a:stretch>
            <a:fillRect/>
          </a:stretch>
        </p:blipFill>
        <p:spPr>
          <a:xfrm>
            <a:off x="645941" y="3727186"/>
            <a:ext cx="11148365" cy="2957596"/>
          </a:xfrm>
          <a:prstGeom prst="rect">
            <a:avLst/>
          </a:prstGeom>
        </p:spPr>
      </p:pic>
    </p:spTree>
    <p:extLst>
      <p:ext uri="{BB962C8B-B14F-4D97-AF65-F5344CB8AC3E}">
        <p14:creationId xmlns:p14="http://schemas.microsoft.com/office/powerpoint/2010/main" val="863314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What is points cloud is ?</a:t>
            </a:r>
          </a:p>
          <a:p>
            <a:pPr algn="l" rtl="0"/>
            <a:r>
              <a:rPr lang="en-US" dirty="0"/>
              <a:t>How to create point cloud ? </a:t>
            </a:r>
          </a:p>
          <a:p>
            <a:pPr algn="l" rtl="0"/>
            <a:r>
              <a:rPr lang="en-US" dirty="0"/>
              <a:t>How are they using in different applications ? </a:t>
            </a:r>
            <a:endParaRPr lang="he-IL" dirty="0"/>
          </a:p>
        </p:txBody>
      </p:sp>
      <p:pic>
        <p:nvPicPr>
          <p:cNvPr id="6" name="תמונה 5" descr="תמונה שמכילה טקסט, מקורה, מיכל, משחק&#10;&#10;התיאור נוצר באופן אוטומטי">
            <a:extLst>
              <a:ext uri="{FF2B5EF4-FFF2-40B4-BE49-F238E27FC236}">
                <a16:creationId xmlns:a16="http://schemas.microsoft.com/office/drawing/2014/main" id="{1814BCDB-994A-EE26-3AC9-F01F6C06EA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528161"/>
            <a:ext cx="4103327" cy="2896466"/>
          </a:xfrm>
          <a:prstGeom prst="rect">
            <a:avLst/>
          </a:prstGeom>
        </p:spPr>
      </p:pic>
      <p:pic>
        <p:nvPicPr>
          <p:cNvPr id="8" name="תמונה 7" descr="תמונה שמכילה אור, כהה&#10;&#10;התיאור נוצר באופן אוטומטי">
            <a:extLst>
              <a:ext uri="{FF2B5EF4-FFF2-40B4-BE49-F238E27FC236}">
                <a16:creationId xmlns:a16="http://schemas.microsoft.com/office/drawing/2014/main" id="{0103535F-724E-B072-7EA9-0469DAB7F2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956" y="3587621"/>
            <a:ext cx="3962400" cy="2866736"/>
          </a:xfrm>
          <a:prstGeom prst="rect">
            <a:avLst/>
          </a:prstGeom>
        </p:spPr>
      </p:pic>
    </p:spTree>
    <p:extLst>
      <p:ext uri="{BB962C8B-B14F-4D97-AF65-F5344CB8AC3E}">
        <p14:creationId xmlns:p14="http://schemas.microsoft.com/office/powerpoint/2010/main" val="23808077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22355" y="1510848"/>
            <a:ext cx="10353762" cy="3695136"/>
          </a:xfrm>
        </p:spPr>
        <p:txBody>
          <a:bodyPr>
            <a:normAutofit/>
          </a:bodyPr>
          <a:lstStyle/>
          <a:p>
            <a:pPr algn="l" rtl="0"/>
            <a:r>
              <a:rPr lang="en-US" dirty="0"/>
              <a:t>Work that inspired the paper writers:</a:t>
            </a:r>
          </a:p>
          <a:p>
            <a:pPr lvl="1" algn="l" rtl="0"/>
            <a:r>
              <a:rPr lang="en-US" dirty="0"/>
              <a:t>Point CNN(2018)</a:t>
            </a:r>
          </a:p>
          <a:p>
            <a:pPr lvl="2" algn="l" rtl="0"/>
            <a:r>
              <a:rPr lang="en-US" sz="1800" dirty="0"/>
              <a:t>hierarchical convolutions in </a:t>
            </a:r>
            <a:r>
              <a:rPr lang="en-US" sz="1800" dirty="0" err="1"/>
              <a:t>PointCNN</a:t>
            </a:r>
            <a:r>
              <a:rPr lang="en-US" sz="1800" dirty="0"/>
              <a:t>, in analogy to that of image CNNs</a:t>
            </a:r>
          </a:p>
          <a:p>
            <a:pPr marL="914400" lvl="2" indent="0" algn="l" rtl="0">
              <a:buNone/>
            </a:pPr>
            <a:br>
              <a:rPr lang="en-US" sz="1900" dirty="0"/>
            </a:br>
            <a:endParaRPr lang="en-US" sz="1900" dirty="0"/>
          </a:p>
          <a:p>
            <a:pPr lvl="1" algn="l" rtl="0"/>
            <a:endParaRPr lang="he-IL" sz="1900" dirty="0"/>
          </a:p>
          <a:p>
            <a:pPr lvl="1" algn="l" rtl="0"/>
            <a:endParaRPr lang="he-IL" sz="1900" dirty="0"/>
          </a:p>
          <a:p>
            <a:pPr lvl="1" algn="l" rtl="0"/>
            <a:endParaRPr lang="he-IL" dirty="0"/>
          </a:p>
        </p:txBody>
      </p:sp>
      <p:pic>
        <p:nvPicPr>
          <p:cNvPr id="8" name="תמונה 7">
            <a:extLst>
              <a:ext uri="{FF2B5EF4-FFF2-40B4-BE49-F238E27FC236}">
                <a16:creationId xmlns:a16="http://schemas.microsoft.com/office/drawing/2014/main" id="{5B3C7179-0923-C61A-3E62-A24A1F7420E0}"/>
              </a:ext>
            </a:extLst>
          </p:cNvPr>
          <p:cNvPicPr>
            <a:picLocks noChangeAspect="1"/>
          </p:cNvPicPr>
          <p:nvPr/>
        </p:nvPicPr>
        <p:blipFill>
          <a:blip r:embed="rId2"/>
          <a:stretch>
            <a:fillRect/>
          </a:stretch>
        </p:blipFill>
        <p:spPr>
          <a:xfrm>
            <a:off x="913795" y="2837169"/>
            <a:ext cx="9445595" cy="2946893"/>
          </a:xfrm>
          <a:prstGeom prst="rect">
            <a:avLst/>
          </a:prstGeom>
        </p:spPr>
      </p:pic>
      <p:pic>
        <p:nvPicPr>
          <p:cNvPr id="14" name="תמונה 13">
            <a:extLst>
              <a:ext uri="{FF2B5EF4-FFF2-40B4-BE49-F238E27FC236}">
                <a16:creationId xmlns:a16="http://schemas.microsoft.com/office/drawing/2014/main" id="{48C5503F-AADB-F5D1-4044-F4FE759E0A58}"/>
              </a:ext>
            </a:extLst>
          </p:cNvPr>
          <p:cNvPicPr>
            <a:picLocks noChangeAspect="1"/>
          </p:cNvPicPr>
          <p:nvPr/>
        </p:nvPicPr>
        <p:blipFill>
          <a:blip r:embed="rId3"/>
          <a:stretch>
            <a:fillRect/>
          </a:stretch>
        </p:blipFill>
        <p:spPr>
          <a:xfrm>
            <a:off x="913795" y="5780313"/>
            <a:ext cx="9445595" cy="445732"/>
          </a:xfrm>
          <a:prstGeom prst="rect">
            <a:avLst/>
          </a:prstGeom>
        </p:spPr>
      </p:pic>
    </p:spTree>
    <p:extLst>
      <p:ext uri="{BB962C8B-B14F-4D97-AF65-F5344CB8AC3E}">
        <p14:creationId xmlns:p14="http://schemas.microsoft.com/office/powerpoint/2010/main" val="29058549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22355" y="1510848"/>
            <a:ext cx="10353762" cy="3695136"/>
          </a:xfrm>
        </p:spPr>
        <p:txBody>
          <a:bodyPr>
            <a:normAutofit/>
          </a:bodyPr>
          <a:lstStyle/>
          <a:p>
            <a:pPr algn="l" rtl="0"/>
            <a:r>
              <a:rPr lang="en-US" dirty="0"/>
              <a:t>Work that inspired the paper writers:</a:t>
            </a:r>
          </a:p>
          <a:p>
            <a:pPr lvl="1" algn="l" rtl="0"/>
            <a:r>
              <a:rPr lang="en-US" dirty="0"/>
              <a:t>Point CNN(2018)</a:t>
            </a:r>
          </a:p>
          <a:p>
            <a:pPr lvl="2" algn="l" rtl="0"/>
            <a:r>
              <a:rPr lang="en-US" sz="1800" dirty="0"/>
              <a:t>hierarchical convolutions in </a:t>
            </a:r>
            <a:r>
              <a:rPr lang="en-US" sz="1800" dirty="0" err="1"/>
              <a:t>PointCNN</a:t>
            </a:r>
            <a:r>
              <a:rPr lang="en-US" sz="1800" dirty="0"/>
              <a:t>, in analogy to that of image CNNs</a:t>
            </a:r>
          </a:p>
          <a:p>
            <a:pPr marL="914400" lvl="2" indent="0" algn="l" rtl="0">
              <a:buNone/>
            </a:pPr>
            <a:br>
              <a:rPr lang="en-US" sz="1900" dirty="0"/>
            </a:br>
            <a:endParaRPr lang="en-US" sz="1900" dirty="0"/>
          </a:p>
          <a:p>
            <a:pPr lvl="1" algn="l" rtl="0"/>
            <a:endParaRPr lang="he-IL" sz="1900" dirty="0"/>
          </a:p>
          <a:p>
            <a:pPr lvl="1" algn="l" rtl="0"/>
            <a:endParaRPr lang="he-IL" sz="1900" dirty="0"/>
          </a:p>
          <a:p>
            <a:pPr lvl="1" algn="l" rtl="0"/>
            <a:endParaRPr lang="he-IL" dirty="0"/>
          </a:p>
        </p:txBody>
      </p:sp>
      <p:pic>
        <p:nvPicPr>
          <p:cNvPr id="10" name="תמונה 9">
            <a:extLst>
              <a:ext uri="{FF2B5EF4-FFF2-40B4-BE49-F238E27FC236}">
                <a16:creationId xmlns:a16="http://schemas.microsoft.com/office/drawing/2014/main" id="{7E2B883E-08BC-3D6E-0F18-DBBC7A8AAE16}"/>
              </a:ext>
            </a:extLst>
          </p:cNvPr>
          <p:cNvPicPr>
            <a:picLocks noChangeAspect="1"/>
          </p:cNvPicPr>
          <p:nvPr/>
        </p:nvPicPr>
        <p:blipFill>
          <a:blip r:embed="rId2"/>
          <a:stretch>
            <a:fillRect/>
          </a:stretch>
        </p:blipFill>
        <p:spPr>
          <a:xfrm>
            <a:off x="822355" y="3326996"/>
            <a:ext cx="10592357" cy="2589802"/>
          </a:xfrm>
          <a:prstGeom prst="rect">
            <a:avLst/>
          </a:prstGeom>
        </p:spPr>
      </p:pic>
    </p:spTree>
    <p:extLst>
      <p:ext uri="{BB962C8B-B14F-4D97-AF65-F5344CB8AC3E}">
        <p14:creationId xmlns:p14="http://schemas.microsoft.com/office/powerpoint/2010/main" val="39117765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22355" y="1510848"/>
            <a:ext cx="10353762" cy="3695136"/>
          </a:xfrm>
        </p:spPr>
        <p:txBody>
          <a:bodyPr>
            <a:normAutofit/>
          </a:bodyPr>
          <a:lstStyle/>
          <a:p>
            <a:pPr algn="l" rtl="0"/>
            <a:r>
              <a:rPr lang="en-US" dirty="0"/>
              <a:t>Work that inspired the paper writers:</a:t>
            </a:r>
          </a:p>
          <a:p>
            <a:pPr lvl="1" algn="l" rtl="0"/>
            <a:r>
              <a:rPr lang="en-US" dirty="0"/>
              <a:t>Point CNN(2018)</a:t>
            </a:r>
          </a:p>
          <a:p>
            <a:pPr marL="914400" lvl="2" indent="0" algn="l" rtl="0">
              <a:buNone/>
            </a:pPr>
            <a:br>
              <a:rPr lang="en-US" sz="1900" dirty="0"/>
            </a:br>
            <a:endParaRPr lang="en-US" sz="1900" dirty="0"/>
          </a:p>
          <a:p>
            <a:pPr lvl="1" algn="l" rtl="0"/>
            <a:endParaRPr lang="he-IL" sz="1900" dirty="0"/>
          </a:p>
          <a:p>
            <a:pPr lvl="1" algn="l" rtl="0"/>
            <a:endParaRPr lang="he-IL" sz="1900" dirty="0"/>
          </a:p>
          <a:p>
            <a:pPr lvl="1" algn="l" rtl="0"/>
            <a:endParaRPr lang="he-IL" dirty="0"/>
          </a:p>
        </p:txBody>
      </p:sp>
      <p:pic>
        <p:nvPicPr>
          <p:cNvPr id="5" name="תמונה 4">
            <a:extLst>
              <a:ext uri="{FF2B5EF4-FFF2-40B4-BE49-F238E27FC236}">
                <a16:creationId xmlns:a16="http://schemas.microsoft.com/office/drawing/2014/main" id="{9B8B6037-FDE4-700A-AB99-E01F3CAB76BA}"/>
              </a:ext>
            </a:extLst>
          </p:cNvPr>
          <p:cNvPicPr>
            <a:picLocks noChangeAspect="1"/>
          </p:cNvPicPr>
          <p:nvPr/>
        </p:nvPicPr>
        <p:blipFill>
          <a:blip r:embed="rId2"/>
          <a:stretch>
            <a:fillRect/>
          </a:stretch>
        </p:blipFill>
        <p:spPr>
          <a:xfrm>
            <a:off x="1267810" y="2644598"/>
            <a:ext cx="8855905" cy="2929491"/>
          </a:xfrm>
          <a:prstGeom prst="rect">
            <a:avLst/>
          </a:prstGeom>
        </p:spPr>
      </p:pic>
    </p:spTree>
    <p:extLst>
      <p:ext uri="{BB962C8B-B14F-4D97-AF65-F5344CB8AC3E}">
        <p14:creationId xmlns:p14="http://schemas.microsoft.com/office/powerpoint/2010/main" val="41895896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marL="0" indent="0" algn="l" rtl="0">
              <a:buNone/>
            </a:pPr>
            <a:endParaRPr lang="he-IL" dirty="0"/>
          </a:p>
        </p:txBody>
      </p:sp>
      <p:pic>
        <p:nvPicPr>
          <p:cNvPr id="5" name="תמונה 4">
            <a:extLst>
              <a:ext uri="{FF2B5EF4-FFF2-40B4-BE49-F238E27FC236}">
                <a16:creationId xmlns:a16="http://schemas.microsoft.com/office/drawing/2014/main" id="{72A5383A-2CCA-2710-0D85-0E3697EB0678}"/>
              </a:ext>
            </a:extLst>
          </p:cNvPr>
          <p:cNvPicPr>
            <a:picLocks noChangeAspect="1"/>
          </p:cNvPicPr>
          <p:nvPr/>
        </p:nvPicPr>
        <p:blipFill rotWithShape="1">
          <a:blip r:embed="rId2"/>
          <a:srcRect b="19459"/>
          <a:stretch/>
        </p:blipFill>
        <p:spPr>
          <a:xfrm>
            <a:off x="855783" y="2178680"/>
            <a:ext cx="10480434" cy="2187580"/>
          </a:xfrm>
          <a:prstGeom prst="rect">
            <a:avLst/>
          </a:prstGeom>
        </p:spPr>
      </p:pic>
      <p:grpSp>
        <p:nvGrpSpPr>
          <p:cNvPr id="6" name="קבוצה 5">
            <a:extLst>
              <a:ext uri="{FF2B5EF4-FFF2-40B4-BE49-F238E27FC236}">
                <a16:creationId xmlns:a16="http://schemas.microsoft.com/office/drawing/2014/main" id="{FA27A55F-9EE2-394C-08D2-37271C5146E5}"/>
              </a:ext>
            </a:extLst>
          </p:cNvPr>
          <p:cNvGrpSpPr/>
          <p:nvPr/>
        </p:nvGrpSpPr>
        <p:grpSpPr>
          <a:xfrm>
            <a:off x="850458" y="4389280"/>
            <a:ext cx="5182205" cy="897330"/>
            <a:chOff x="517542" y="5234473"/>
            <a:chExt cx="5573133" cy="1223405"/>
          </a:xfrm>
        </p:grpSpPr>
        <p:pic>
          <p:nvPicPr>
            <p:cNvPr id="7" name="תמונה 6">
              <a:extLst>
                <a:ext uri="{FF2B5EF4-FFF2-40B4-BE49-F238E27FC236}">
                  <a16:creationId xmlns:a16="http://schemas.microsoft.com/office/drawing/2014/main" id="{A5786839-A2FC-6F2D-B874-E542CBD24766}"/>
                </a:ext>
              </a:extLst>
            </p:cNvPr>
            <p:cNvPicPr>
              <a:picLocks noChangeAspect="1"/>
            </p:cNvPicPr>
            <p:nvPr/>
          </p:nvPicPr>
          <p:blipFill rotWithShape="1">
            <a:blip r:embed="rId3"/>
            <a:srcRect r="53969"/>
            <a:stretch/>
          </p:blipFill>
          <p:spPr>
            <a:xfrm>
              <a:off x="517542" y="5771982"/>
              <a:ext cx="5573132" cy="685896"/>
            </a:xfrm>
            <a:prstGeom prst="rect">
              <a:avLst/>
            </a:prstGeom>
          </p:spPr>
        </p:pic>
        <p:pic>
          <p:nvPicPr>
            <p:cNvPr id="8" name="תמונה 7">
              <a:extLst>
                <a:ext uri="{FF2B5EF4-FFF2-40B4-BE49-F238E27FC236}">
                  <a16:creationId xmlns:a16="http://schemas.microsoft.com/office/drawing/2014/main" id="{5D2F6D24-EDAD-68BC-10A2-AD57FB4CF784}"/>
                </a:ext>
              </a:extLst>
            </p:cNvPr>
            <p:cNvPicPr>
              <a:picLocks noChangeAspect="1"/>
            </p:cNvPicPr>
            <p:nvPr/>
          </p:nvPicPr>
          <p:blipFill rotWithShape="1">
            <a:blip r:embed="rId3"/>
            <a:srcRect l="46031" t="18833"/>
            <a:stretch/>
          </p:blipFill>
          <p:spPr>
            <a:xfrm>
              <a:off x="517542" y="5234473"/>
              <a:ext cx="5573133" cy="556726"/>
            </a:xfrm>
            <a:prstGeom prst="rect">
              <a:avLst/>
            </a:prstGeom>
          </p:spPr>
        </p:pic>
      </p:grpSp>
    </p:spTree>
    <p:extLst>
      <p:ext uri="{BB962C8B-B14F-4D97-AF65-F5344CB8AC3E}">
        <p14:creationId xmlns:p14="http://schemas.microsoft.com/office/powerpoint/2010/main" val="1936713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fontScale="77500" lnSpcReduction="20000"/>
          </a:bodyPr>
          <a:lstStyle/>
          <a:p>
            <a:pPr lvl="2" algn="l" rtl="0"/>
            <a:r>
              <a:rPr lang="en-US" dirty="0"/>
              <a:t>Linear - </a:t>
            </a:r>
          </a:p>
          <a:p>
            <a:pPr lvl="2" algn="l" rtl="0"/>
            <a:endParaRPr lang="en-US" dirty="0"/>
          </a:p>
          <a:p>
            <a:pPr lvl="2" algn="l" rtl="0"/>
            <a:endParaRPr lang="en-US" dirty="0"/>
          </a:p>
          <a:p>
            <a:pPr lvl="2" algn="l" rtl="0"/>
            <a:endParaRPr lang="en-US" dirty="0"/>
          </a:p>
          <a:p>
            <a:pPr lvl="2" algn="l" rtl="0"/>
            <a:endParaRPr lang="en-US" dirty="0"/>
          </a:p>
          <a:p>
            <a:pPr lvl="2" algn="l" rtl="0"/>
            <a:endParaRPr lang="en-US" dirty="0"/>
          </a:p>
          <a:p>
            <a:pPr lvl="2" algn="l" rtl="0"/>
            <a:endParaRPr lang="en-US" dirty="0"/>
          </a:p>
          <a:p>
            <a:pPr lvl="2" algn="l" rtl="0"/>
            <a:endParaRPr lang="en-US" dirty="0"/>
          </a:p>
          <a:p>
            <a:pPr lvl="2" algn="l" rtl="0"/>
            <a:r>
              <a:rPr lang="en-US" dirty="0"/>
              <a:t>Drop out -  </a:t>
            </a:r>
          </a:p>
          <a:p>
            <a:pPr lvl="2" algn="l" rtl="0"/>
            <a:endParaRPr lang="en-US" dirty="0"/>
          </a:p>
          <a:p>
            <a:pPr lvl="2" algn="l" rtl="0"/>
            <a:endParaRPr lang="en-US" dirty="0"/>
          </a:p>
          <a:p>
            <a:pPr marL="914400" lvl="2" indent="0" algn="l" rtl="0">
              <a:buNone/>
            </a:pPr>
            <a:br>
              <a:rPr lang="en-US" dirty="0"/>
            </a:br>
            <a:br>
              <a:rPr lang="en-US" dirty="0"/>
            </a:br>
            <a:endParaRPr lang="he-IL" dirty="0"/>
          </a:p>
        </p:txBody>
      </p:sp>
      <p:grpSp>
        <p:nvGrpSpPr>
          <p:cNvPr id="11" name="קבוצה 10">
            <a:extLst>
              <a:ext uri="{FF2B5EF4-FFF2-40B4-BE49-F238E27FC236}">
                <a16:creationId xmlns:a16="http://schemas.microsoft.com/office/drawing/2014/main" id="{89EE4D32-1DA6-7BE5-ECE9-84C17748D154}"/>
              </a:ext>
            </a:extLst>
          </p:cNvPr>
          <p:cNvGrpSpPr/>
          <p:nvPr/>
        </p:nvGrpSpPr>
        <p:grpSpPr>
          <a:xfrm>
            <a:off x="7386006" y="6071337"/>
            <a:ext cx="4805994" cy="786664"/>
            <a:chOff x="517542" y="5234473"/>
            <a:chExt cx="5573133" cy="1223405"/>
          </a:xfrm>
        </p:grpSpPr>
        <p:pic>
          <p:nvPicPr>
            <p:cNvPr id="9" name="תמונה 8">
              <a:extLst>
                <a:ext uri="{FF2B5EF4-FFF2-40B4-BE49-F238E27FC236}">
                  <a16:creationId xmlns:a16="http://schemas.microsoft.com/office/drawing/2014/main" id="{E8E3B0FD-B2EF-24E1-C328-87C7B123081B}"/>
                </a:ext>
              </a:extLst>
            </p:cNvPr>
            <p:cNvPicPr>
              <a:picLocks noChangeAspect="1"/>
            </p:cNvPicPr>
            <p:nvPr/>
          </p:nvPicPr>
          <p:blipFill rotWithShape="1">
            <a:blip r:embed="rId2"/>
            <a:srcRect r="53969"/>
            <a:stretch/>
          </p:blipFill>
          <p:spPr>
            <a:xfrm>
              <a:off x="517542" y="5771982"/>
              <a:ext cx="5573132" cy="685896"/>
            </a:xfrm>
            <a:prstGeom prst="rect">
              <a:avLst/>
            </a:prstGeom>
          </p:spPr>
        </p:pic>
        <p:pic>
          <p:nvPicPr>
            <p:cNvPr id="10" name="תמונה 9">
              <a:extLst>
                <a:ext uri="{FF2B5EF4-FFF2-40B4-BE49-F238E27FC236}">
                  <a16:creationId xmlns:a16="http://schemas.microsoft.com/office/drawing/2014/main" id="{09E0BF6C-ACED-1DF3-1BAF-90FE3F30063E}"/>
                </a:ext>
              </a:extLst>
            </p:cNvPr>
            <p:cNvPicPr>
              <a:picLocks noChangeAspect="1"/>
            </p:cNvPicPr>
            <p:nvPr/>
          </p:nvPicPr>
          <p:blipFill rotWithShape="1">
            <a:blip r:embed="rId2"/>
            <a:srcRect l="46031" t="18833"/>
            <a:stretch/>
          </p:blipFill>
          <p:spPr>
            <a:xfrm>
              <a:off x="517542" y="5234473"/>
              <a:ext cx="5573133" cy="556726"/>
            </a:xfrm>
            <a:prstGeom prst="rect">
              <a:avLst/>
            </a:prstGeom>
          </p:spPr>
        </p:pic>
      </p:grpSp>
      <p:pic>
        <p:nvPicPr>
          <p:cNvPr id="13" name="תמונה 12">
            <a:extLst>
              <a:ext uri="{FF2B5EF4-FFF2-40B4-BE49-F238E27FC236}">
                <a16:creationId xmlns:a16="http://schemas.microsoft.com/office/drawing/2014/main" id="{C0791D00-1BDA-3D09-CDA7-CDFDEDEDDF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1376" y="1514307"/>
            <a:ext cx="3234630" cy="2349106"/>
          </a:xfrm>
          <a:prstGeom prst="rect">
            <a:avLst/>
          </a:prstGeom>
        </p:spPr>
      </p:pic>
      <p:pic>
        <p:nvPicPr>
          <p:cNvPr id="15" name="תמונה 14">
            <a:extLst>
              <a:ext uri="{FF2B5EF4-FFF2-40B4-BE49-F238E27FC236}">
                <a16:creationId xmlns:a16="http://schemas.microsoft.com/office/drawing/2014/main" id="{2617994E-354F-25C7-E06A-EA3897353731}"/>
              </a:ext>
            </a:extLst>
          </p:cNvPr>
          <p:cNvPicPr>
            <a:picLocks noChangeAspect="1"/>
          </p:cNvPicPr>
          <p:nvPr/>
        </p:nvPicPr>
        <p:blipFill rotWithShape="1">
          <a:blip r:embed="rId4">
            <a:extLst>
              <a:ext uri="{28A0092B-C50C-407E-A947-70E740481C1C}">
                <a14:useLocalDpi xmlns:a14="http://schemas.microsoft.com/office/drawing/2010/main" val="0"/>
              </a:ext>
            </a:extLst>
          </a:blip>
          <a:srcRect l="13858" r="3053"/>
          <a:stretch/>
        </p:blipFill>
        <p:spPr>
          <a:xfrm>
            <a:off x="4151376" y="3880669"/>
            <a:ext cx="3234630" cy="2190667"/>
          </a:xfrm>
          <a:prstGeom prst="rect">
            <a:avLst/>
          </a:prstGeom>
        </p:spPr>
      </p:pic>
    </p:spTree>
    <p:extLst>
      <p:ext uri="{BB962C8B-B14F-4D97-AF65-F5344CB8AC3E}">
        <p14:creationId xmlns:p14="http://schemas.microsoft.com/office/powerpoint/2010/main" val="23056557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lnSpcReduction="10000"/>
          </a:bodyPr>
          <a:lstStyle/>
          <a:p>
            <a:pPr lvl="2" algn="l" rtl="0"/>
            <a:endParaRPr lang="en-US" dirty="0"/>
          </a:p>
          <a:p>
            <a:pPr lvl="2" algn="l" rtl="0"/>
            <a:endParaRPr lang="en-US" dirty="0"/>
          </a:p>
          <a:p>
            <a:pPr lvl="2" algn="l" rtl="0"/>
            <a:r>
              <a:rPr lang="en-US" dirty="0"/>
              <a:t>Batch Normalization - </a:t>
            </a:r>
          </a:p>
          <a:p>
            <a:pPr lvl="2" algn="l" rtl="0"/>
            <a:endParaRPr lang="en-US" dirty="0"/>
          </a:p>
          <a:p>
            <a:pPr lvl="2" algn="l" rtl="0"/>
            <a:endParaRPr lang="en-US" dirty="0"/>
          </a:p>
          <a:p>
            <a:pPr lvl="2" algn="l" rtl="0"/>
            <a:endParaRPr lang="en-US" dirty="0"/>
          </a:p>
          <a:p>
            <a:pPr lvl="2" algn="l" rtl="0"/>
            <a:r>
              <a:rPr lang="en-US" dirty="0"/>
              <a:t>MA –pooling  - </a:t>
            </a:r>
            <a:br>
              <a:rPr lang="en-US" dirty="0"/>
            </a:br>
            <a:endParaRPr lang="en-US" dirty="0"/>
          </a:p>
          <a:p>
            <a:pPr marL="914400" lvl="2" indent="0" algn="l" rtl="0">
              <a:buNone/>
            </a:pPr>
            <a:br>
              <a:rPr lang="en-US" dirty="0"/>
            </a:br>
            <a:br>
              <a:rPr lang="en-US" dirty="0"/>
            </a:br>
            <a:endParaRPr lang="he-IL" dirty="0"/>
          </a:p>
        </p:txBody>
      </p:sp>
      <p:grpSp>
        <p:nvGrpSpPr>
          <p:cNvPr id="11" name="קבוצה 10">
            <a:extLst>
              <a:ext uri="{FF2B5EF4-FFF2-40B4-BE49-F238E27FC236}">
                <a16:creationId xmlns:a16="http://schemas.microsoft.com/office/drawing/2014/main" id="{89EE4D32-1DA6-7BE5-ECE9-84C17748D154}"/>
              </a:ext>
            </a:extLst>
          </p:cNvPr>
          <p:cNvGrpSpPr/>
          <p:nvPr/>
        </p:nvGrpSpPr>
        <p:grpSpPr>
          <a:xfrm>
            <a:off x="7212916" y="6324053"/>
            <a:ext cx="4979084" cy="533947"/>
            <a:chOff x="517542" y="5234473"/>
            <a:chExt cx="5573133" cy="1223405"/>
          </a:xfrm>
        </p:grpSpPr>
        <p:pic>
          <p:nvPicPr>
            <p:cNvPr id="9" name="תמונה 8">
              <a:extLst>
                <a:ext uri="{FF2B5EF4-FFF2-40B4-BE49-F238E27FC236}">
                  <a16:creationId xmlns:a16="http://schemas.microsoft.com/office/drawing/2014/main" id="{E8E3B0FD-B2EF-24E1-C328-87C7B123081B}"/>
                </a:ext>
              </a:extLst>
            </p:cNvPr>
            <p:cNvPicPr>
              <a:picLocks noChangeAspect="1"/>
            </p:cNvPicPr>
            <p:nvPr/>
          </p:nvPicPr>
          <p:blipFill rotWithShape="1">
            <a:blip r:embed="rId2"/>
            <a:srcRect r="53969"/>
            <a:stretch/>
          </p:blipFill>
          <p:spPr>
            <a:xfrm>
              <a:off x="517542" y="5771982"/>
              <a:ext cx="5573132" cy="685896"/>
            </a:xfrm>
            <a:prstGeom prst="rect">
              <a:avLst/>
            </a:prstGeom>
          </p:spPr>
        </p:pic>
        <p:pic>
          <p:nvPicPr>
            <p:cNvPr id="10" name="תמונה 9">
              <a:extLst>
                <a:ext uri="{FF2B5EF4-FFF2-40B4-BE49-F238E27FC236}">
                  <a16:creationId xmlns:a16="http://schemas.microsoft.com/office/drawing/2014/main" id="{09E0BF6C-ACED-1DF3-1BAF-90FE3F30063E}"/>
                </a:ext>
              </a:extLst>
            </p:cNvPr>
            <p:cNvPicPr>
              <a:picLocks noChangeAspect="1"/>
            </p:cNvPicPr>
            <p:nvPr/>
          </p:nvPicPr>
          <p:blipFill rotWithShape="1">
            <a:blip r:embed="rId2"/>
            <a:srcRect l="46031" t="18833"/>
            <a:stretch/>
          </p:blipFill>
          <p:spPr>
            <a:xfrm>
              <a:off x="517542" y="5234473"/>
              <a:ext cx="5573133" cy="556726"/>
            </a:xfrm>
            <a:prstGeom prst="rect">
              <a:avLst/>
            </a:prstGeom>
          </p:spPr>
        </p:pic>
      </p:grpSp>
      <p:pic>
        <p:nvPicPr>
          <p:cNvPr id="5" name="תמונה 4">
            <a:extLst>
              <a:ext uri="{FF2B5EF4-FFF2-40B4-BE49-F238E27FC236}">
                <a16:creationId xmlns:a16="http://schemas.microsoft.com/office/drawing/2014/main" id="{D5806357-A8C3-A963-7E0A-1B635BAC3402}"/>
              </a:ext>
            </a:extLst>
          </p:cNvPr>
          <p:cNvPicPr>
            <a:picLocks noChangeAspect="1"/>
          </p:cNvPicPr>
          <p:nvPr/>
        </p:nvPicPr>
        <p:blipFill rotWithShape="1">
          <a:blip r:embed="rId3">
            <a:extLst>
              <a:ext uri="{28A0092B-C50C-407E-A947-70E740481C1C}">
                <a14:useLocalDpi xmlns:a14="http://schemas.microsoft.com/office/drawing/2010/main" val="0"/>
              </a:ext>
            </a:extLst>
          </a:blip>
          <a:srcRect b="43238"/>
          <a:stretch/>
        </p:blipFill>
        <p:spPr>
          <a:xfrm>
            <a:off x="4549890" y="1669443"/>
            <a:ext cx="7346454" cy="1914121"/>
          </a:xfrm>
          <a:prstGeom prst="rect">
            <a:avLst/>
          </a:prstGeom>
        </p:spPr>
      </p:pic>
      <p:pic>
        <p:nvPicPr>
          <p:cNvPr id="7" name="תמונה 6">
            <a:extLst>
              <a:ext uri="{FF2B5EF4-FFF2-40B4-BE49-F238E27FC236}">
                <a16:creationId xmlns:a16="http://schemas.microsoft.com/office/drawing/2014/main" id="{5B3F2874-2800-C9F6-40EC-042985F513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8736" y="3774094"/>
            <a:ext cx="3282696" cy="2486891"/>
          </a:xfrm>
          <a:prstGeom prst="rect">
            <a:avLst/>
          </a:prstGeom>
        </p:spPr>
      </p:pic>
    </p:spTree>
    <p:extLst>
      <p:ext uri="{BB962C8B-B14F-4D97-AF65-F5344CB8AC3E}">
        <p14:creationId xmlns:p14="http://schemas.microsoft.com/office/powerpoint/2010/main" val="30905778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557179" y="1105464"/>
            <a:ext cx="10353762" cy="3695136"/>
          </a:xfrm>
        </p:spPr>
        <p:txBody>
          <a:bodyPr>
            <a:normAutofit fontScale="92500" lnSpcReduction="10000"/>
          </a:bodyPr>
          <a:lstStyle/>
          <a:p>
            <a:pPr lvl="2" algn="l" rtl="0"/>
            <a:endParaRPr lang="en-US" dirty="0"/>
          </a:p>
          <a:p>
            <a:pPr lvl="2" algn="l" rtl="0"/>
            <a:endParaRPr lang="en-US" dirty="0"/>
          </a:p>
          <a:p>
            <a:pPr lvl="2" algn="l" rtl="0"/>
            <a:r>
              <a:rPr lang="en-US" dirty="0"/>
              <a:t>Point feature  -  the results of  Volumetric convolution on </a:t>
            </a:r>
          </a:p>
          <a:p>
            <a:pPr marL="914400" lvl="2" indent="0" algn="l" rtl="0">
              <a:buNone/>
            </a:pPr>
            <a:r>
              <a:rPr lang="en-US" sz="1800" dirty="0">
                <a:solidFill>
                  <a:srgbClr val="000000"/>
                </a:solidFill>
                <a:effectLst/>
                <a:latin typeface="NimbusRomNo9L-Regu"/>
              </a:rPr>
              <a:t>    </a:t>
            </a:r>
            <a:r>
              <a:rPr lang="en-US" dirty="0"/>
              <a:t>on voxels for point feature extraction\</a:t>
            </a:r>
            <a:r>
              <a:rPr lang="en-US" sz="1800" b="1" i="0" dirty="0">
                <a:solidFill>
                  <a:srgbClr val="000000"/>
                </a:solidFill>
                <a:effectLst/>
                <a:latin typeface="NimbusRomNo9L-Medi"/>
              </a:rPr>
              <a:t> </a:t>
            </a:r>
            <a:r>
              <a:rPr lang="en-US" dirty="0"/>
              <a:t>Neighbor Embedding </a:t>
            </a:r>
          </a:p>
          <a:p>
            <a:pPr marL="914400" lvl="2" indent="0" algn="l" rtl="0">
              <a:buNone/>
            </a:pPr>
            <a:r>
              <a:rPr lang="en-US" dirty="0"/>
              <a:t>    for Augmented Local Feature Representation </a:t>
            </a:r>
            <a:br>
              <a:rPr lang="en-US" dirty="0"/>
            </a:br>
            <a:endParaRPr lang="en-US" dirty="0"/>
          </a:p>
          <a:p>
            <a:pPr lvl="2" algn="l" rtl="0"/>
            <a:endParaRPr lang="en-US" dirty="0"/>
          </a:p>
          <a:p>
            <a:pPr lvl="2" algn="l" rtl="0"/>
            <a:endParaRPr lang="en-US" dirty="0"/>
          </a:p>
          <a:p>
            <a:pPr lvl="2" algn="l" rtl="0"/>
            <a:r>
              <a:rPr lang="en-US" dirty="0" err="1"/>
              <a:t>ReLU</a:t>
            </a:r>
            <a:r>
              <a:rPr lang="en-US" dirty="0"/>
              <a:t> - </a:t>
            </a:r>
          </a:p>
          <a:p>
            <a:pPr marL="914400" lvl="2" indent="0" algn="l" rtl="0">
              <a:buNone/>
            </a:pPr>
            <a:br>
              <a:rPr lang="en-US" dirty="0"/>
            </a:br>
            <a:br>
              <a:rPr lang="en-US" dirty="0"/>
            </a:br>
            <a:endParaRPr lang="he-IL" dirty="0"/>
          </a:p>
        </p:txBody>
      </p:sp>
      <p:grpSp>
        <p:nvGrpSpPr>
          <p:cNvPr id="11" name="קבוצה 10">
            <a:extLst>
              <a:ext uri="{FF2B5EF4-FFF2-40B4-BE49-F238E27FC236}">
                <a16:creationId xmlns:a16="http://schemas.microsoft.com/office/drawing/2014/main" id="{89EE4D32-1DA6-7BE5-ECE9-84C17748D154}"/>
              </a:ext>
            </a:extLst>
          </p:cNvPr>
          <p:cNvGrpSpPr/>
          <p:nvPr/>
        </p:nvGrpSpPr>
        <p:grpSpPr>
          <a:xfrm>
            <a:off x="7306056" y="5998464"/>
            <a:ext cx="4885944" cy="859536"/>
            <a:chOff x="517542" y="5234473"/>
            <a:chExt cx="5573133" cy="1223405"/>
          </a:xfrm>
        </p:grpSpPr>
        <p:pic>
          <p:nvPicPr>
            <p:cNvPr id="9" name="תמונה 8">
              <a:extLst>
                <a:ext uri="{FF2B5EF4-FFF2-40B4-BE49-F238E27FC236}">
                  <a16:creationId xmlns:a16="http://schemas.microsoft.com/office/drawing/2014/main" id="{E8E3B0FD-B2EF-24E1-C328-87C7B123081B}"/>
                </a:ext>
              </a:extLst>
            </p:cNvPr>
            <p:cNvPicPr>
              <a:picLocks noChangeAspect="1"/>
            </p:cNvPicPr>
            <p:nvPr/>
          </p:nvPicPr>
          <p:blipFill rotWithShape="1">
            <a:blip r:embed="rId2"/>
            <a:srcRect r="53969"/>
            <a:stretch/>
          </p:blipFill>
          <p:spPr>
            <a:xfrm>
              <a:off x="517542" y="5771982"/>
              <a:ext cx="5573132" cy="685896"/>
            </a:xfrm>
            <a:prstGeom prst="rect">
              <a:avLst/>
            </a:prstGeom>
          </p:spPr>
        </p:pic>
        <p:pic>
          <p:nvPicPr>
            <p:cNvPr id="10" name="תמונה 9">
              <a:extLst>
                <a:ext uri="{FF2B5EF4-FFF2-40B4-BE49-F238E27FC236}">
                  <a16:creationId xmlns:a16="http://schemas.microsoft.com/office/drawing/2014/main" id="{09E0BF6C-ACED-1DF3-1BAF-90FE3F30063E}"/>
                </a:ext>
              </a:extLst>
            </p:cNvPr>
            <p:cNvPicPr>
              <a:picLocks noChangeAspect="1"/>
            </p:cNvPicPr>
            <p:nvPr/>
          </p:nvPicPr>
          <p:blipFill rotWithShape="1">
            <a:blip r:embed="rId2"/>
            <a:srcRect l="46031" t="18833"/>
            <a:stretch/>
          </p:blipFill>
          <p:spPr>
            <a:xfrm>
              <a:off x="517542" y="5234473"/>
              <a:ext cx="5573133" cy="556726"/>
            </a:xfrm>
            <a:prstGeom prst="rect">
              <a:avLst/>
            </a:prstGeom>
          </p:spPr>
        </p:pic>
      </p:grpSp>
      <p:pic>
        <p:nvPicPr>
          <p:cNvPr id="12" name="תמונה 11" descr="תמונה שמכילה טקסט, מכשירי כתיבה&#10;&#10;התיאור נוצר באופן אוטומטי">
            <a:extLst>
              <a:ext uri="{FF2B5EF4-FFF2-40B4-BE49-F238E27FC236}">
                <a16:creationId xmlns:a16="http://schemas.microsoft.com/office/drawing/2014/main" id="{F26AEE4D-9BA7-D03F-AAF7-A0D9E5249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0764" y="1798761"/>
            <a:ext cx="2890177" cy="2639539"/>
          </a:xfrm>
          <a:prstGeom prst="rect">
            <a:avLst/>
          </a:prstGeom>
        </p:spPr>
      </p:pic>
      <p:pic>
        <p:nvPicPr>
          <p:cNvPr id="14" name="תמונה 13">
            <a:extLst>
              <a:ext uri="{FF2B5EF4-FFF2-40B4-BE49-F238E27FC236}">
                <a16:creationId xmlns:a16="http://schemas.microsoft.com/office/drawing/2014/main" id="{B56ADF74-6F30-6E7D-CAFD-505A93A5F5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7198" y="3749041"/>
            <a:ext cx="3876040" cy="1661160"/>
          </a:xfrm>
          <a:prstGeom prst="rect">
            <a:avLst/>
          </a:prstGeom>
        </p:spPr>
      </p:pic>
      <p:sp>
        <p:nvSpPr>
          <p:cNvPr id="15" name="אליפסה 14">
            <a:extLst>
              <a:ext uri="{FF2B5EF4-FFF2-40B4-BE49-F238E27FC236}">
                <a16:creationId xmlns:a16="http://schemas.microsoft.com/office/drawing/2014/main" id="{72BCC352-D073-9D21-4905-EDCFAC1BC4CD}"/>
              </a:ext>
            </a:extLst>
          </p:cNvPr>
          <p:cNvSpPr/>
          <p:nvPr/>
        </p:nvSpPr>
        <p:spPr>
          <a:xfrm>
            <a:off x="2796540" y="4800600"/>
            <a:ext cx="2255520" cy="746760"/>
          </a:xfrm>
          <a:prstGeom prst="ellipse">
            <a:avLst/>
          </a:prstGeom>
          <a:noFill/>
          <a:ln w="38100"/>
        </p:spPr>
        <p:style>
          <a:lnRef idx="2">
            <a:schemeClr val="accent5"/>
          </a:lnRef>
          <a:fillRef idx="1">
            <a:schemeClr val="lt1"/>
          </a:fillRef>
          <a:effectRef idx="0">
            <a:schemeClr val="accent5"/>
          </a:effectRef>
          <a:fontRef idx="minor">
            <a:schemeClr val="dk1"/>
          </a:fontRef>
        </p:style>
        <p:txBody>
          <a:bodyPr rtlCol="1" anchor="ctr"/>
          <a:lstStyle/>
          <a:p>
            <a:pPr algn="ctr"/>
            <a:endParaRPr lang="he-IL"/>
          </a:p>
        </p:txBody>
      </p:sp>
    </p:spTree>
    <p:extLst>
      <p:ext uri="{BB962C8B-B14F-4D97-AF65-F5344CB8AC3E}">
        <p14:creationId xmlns:p14="http://schemas.microsoft.com/office/powerpoint/2010/main" val="568544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a:bodyPr>
          <a:lstStyle/>
          <a:p>
            <a:pPr lvl="2" algn="l" rtl="0"/>
            <a:r>
              <a:rPr lang="en-US" dirty="0"/>
              <a:t>Input Embedding layer - </a:t>
            </a:r>
          </a:p>
          <a:p>
            <a:pPr marL="914400" lvl="2" indent="0" algn="l" rtl="0">
              <a:buNone/>
            </a:pPr>
            <a:br>
              <a:rPr lang="en-US" dirty="0"/>
            </a:br>
            <a:br>
              <a:rPr lang="en-US" dirty="0"/>
            </a:br>
            <a:endParaRPr lang="en-US" dirty="0"/>
          </a:p>
          <a:p>
            <a:pPr marL="914400" lvl="2" indent="0" algn="l" rtl="0">
              <a:buNone/>
            </a:pPr>
            <a:br>
              <a:rPr lang="en-US" dirty="0"/>
            </a:br>
            <a:br>
              <a:rPr lang="en-US" dirty="0"/>
            </a:br>
            <a:endParaRPr lang="he-IL" dirty="0"/>
          </a:p>
        </p:txBody>
      </p:sp>
      <p:grpSp>
        <p:nvGrpSpPr>
          <p:cNvPr id="11" name="קבוצה 10">
            <a:extLst>
              <a:ext uri="{FF2B5EF4-FFF2-40B4-BE49-F238E27FC236}">
                <a16:creationId xmlns:a16="http://schemas.microsoft.com/office/drawing/2014/main" id="{89EE4D32-1DA6-7BE5-ECE9-84C17748D154}"/>
              </a:ext>
            </a:extLst>
          </p:cNvPr>
          <p:cNvGrpSpPr/>
          <p:nvPr/>
        </p:nvGrpSpPr>
        <p:grpSpPr>
          <a:xfrm>
            <a:off x="7338060" y="5951343"/>
            <a:ext cx="4853940" cy="906657"/>
            <a:chOff x="517542" y="5234473"/>
            <a:chExt cx="5573133" cy="1223405"/>
          </a:xfrm>
        </p:grpSpPr>
        <p:pic>
          <p:nvPicPr>
            <p:cNvPr id="9" name="תמונה 8">
              <a:extLst>
                <a:ext uri="{FF2B5EF4-FFF2-40B4-BE49-F238E27FC236}">
                  <a16:creationId xmlns:a16="http://schemas.microsoft.com/office/drawing/2014/main" id="{E8E3B0FD-B2EF-24E1-C328-87C7B123081B}"/>
                </a:ext>
              </a:extLst>
            </p:cNvPr>
            <p:cNvPicPr>
              <a:picLocks noChangeAspect="1"/>
            </p:cNvPicPr>
            <p:nvPr/>
          </p:nvPicPr>
          <p:blipFill rotWithShape="1">
            <a:blip r:embed="rId2"/>
            <a:srcRect r="53969"/>
            <a:stretch/>
          </p:blipFill>
          <p:spPr>
            <a:xfrm>
              <a:off x="517542" y="5771982"/>
              <a:ext cx="5573132" cy="685896"/>
            </a:xfrm>
            <a:prstGeom prst="rect">
              <a:avLst/>
            </a:prstGeom>
          </p:spPr>
        </p:pic>
        <p:pic>
          <p:nvPicPr>
            <p:cNvPr id="10" name="תמונה 9">
              <a:extLst>
                <a:ext uri="{FF2B5EF4-FFF2-40B4-BE49-F238E27FC236}">
                  <a16:creationId xmlns:a16="http://schemas.microsoft.com/office/drawing/2014/main" id="{09E0BF6C-ACED-1DF3-1BAF-90FE3F30063E}"/>
                </a:ext>
              </a:extLst>
            </p:cNvPr>
            <p:cNvPicPr>
              <a:picLocks noChangeAspect="1"/>
            </p:cNvPicPr>
            <p:nvPr/>
          </p:nvPicPr>
          <p:blipFill rotWithShape="1">
            <a:blip r:embed="rId2"/>
            <a:srcRect l="46031" t="18833"/>
            <a:stretch/>
          </p:blipFill>
          <p:spPr>
            <a:xfrm>
              <a:off x="517542" y="5234473"/>
              <a:ext cx="5573133" cy="556726"/>
            </a:xfrm>
            <a:prstGeom prst="rect">
              <a:avLst/>
            </a:prstGeom>
          </p:spPr>
        </p:pic>
      </p:grpSp>
      <p:pic>
        <p:nvPicPr>
          <p:cNvPr id="5" name="תמונה 4">
            <a:extLst>
              <a:ext uri="{FF2B5EF4-FFF2-40B4-BE49-F238E27FC236}">
                <a16:creationId xmlns:a16="http://schemas.microsoft.com/office/drawing/2014/main" id="{F07135AC-045D-3549-B3C8-F117B4D77A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9122" y="2618765"/>
            <a:ext cx="4979083" cy="2800734"/>
          </a:xfrm>
          <a:prstGeom prst="rect">
            <a:avLst/>
          </a:prstGeom>
        </p:spPr>
      </p:pic>
      <p:pic>
        <p:nvPicPr>
          <p:cNvPr id="7" name="תמונה 6">
            <a:extLst>
              <a:ext uri="{FF2B5EF4-FFF2-40B4-BE49-F238E27FC236}">
                <a16:creationId xmlns:a16="http://schemas.microsoft.com/office/drawing/2014/main" id="{610C59A2-7127-AF1E-2428-FB37CC8730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9034" y="3229625"/>
            <a:ext cx="4853940" cy="2721718"/>
          </a:xfrm>
          <a:prstGeom prst="rect">
            <a:avLst/>
          </a:prstGeom>
        </p:spPr>
      </p:pic>
      <p:sp>
        <p:nvSpPr>
          <p:cNvPr id="8" name="אליפסה 7">
            <a:extLst>
              <a:ext uri="{FF2B5EF4-FFF2-40B4-BE49-F238E27FC236}">
                <a16:creationId xmlns:a16="http://schemas.microsoft.com/office/drawing/2014/main" id="{21C3FC79-234D-0D5C-6109-5757C37F6703}"/>
              </a:ext>
            </a:extLst>
          </p:cNvPr>
          <p:cNvSpPr/>
          <p:nvPr/>
        </p:nvSpPr>
        <p:spPr>
          <a:xfrm>
            <a:off x="3393948" y="4384510"/>
            <a:ext cx="632460" cy="1486761"/>
          </a:xfrm>
          <a:prstGeom prst="ellipse">
            <a:avLst/>
          </a:prstGeom>
          <a:noFill/>
          <a:ln w="38100"/>
        </p:spPr>
        <p:style>
          <a:lnRef idx="2">
            <a:schemeClr val="accent5"/>
          </a:lnRef>
          <a:fillRef idx="1">
            <a:schemeClr val="lt1"/>
          </a:fillRef>
          <a:effectRef idx="0">
            <a:schemeClr val="accent5"/>
          </a:effectRef>
          <a:fontRef idx="minor">
            <a:schemeClr val="dk1"/>
          </a:fontRef>
        </p:style>
        <p:txBody>
          <a:bodyPr rtlCol="1" anchor="ctr"/>
          <a:lstStyle/>
          <a:p>
            <a:pPr algn="ctr"/>
            <a:endParaRPr lang="he-IL"/>
          </a:p>
        </p:txBody>
      </p:sp>
    </p:spTree>
    <p:extLst>
      <p:ext uri="{BB962C8B-B14F-4D97-AF65-F5344CB8AC3E}">
        <p14:creationId xmlns:p14="http://schemas.microsoft.com/office/powerpoint/2010/main" val="37572140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fontScale="92500" lnSpcReduction="10000"/>
          </a:bodyPr>
          <a:lstStyle/>
          <a:p>
            <a:pPr lvl="2" algn="l" rtl="0"/>
            <a:r>
              <a:rPr lang="en-US" dirty="0"/>
              <a:t>LBR - combining Linear &amp; Batch Normalization (BN) &amp; </a:t>
            </a:r>
            <a:r>
              <a:rPr lang="en-US" dirty="0" err="1"/>
              <a:t>ReLU</a:t>
            </a:r>
            <a:r>
              <a:rPr lang="en-US" dirty="0"/>
              <a:t> layers</a:t>
            </a:r>
          </a:p>
          <a:p>
            <a:pPr lvl="2" algn="l" rtl="0"/>
            <a:r>
              <a:rPr lang="en-US" dirty="0"/>
              <a:t>LBRD – LBR &amp; Dropout </a:t>
            </a:r>
          </a:p>
          <a:p>
            <a:pPr lvl="2" algn="l" rtl="0"/>
            <a:r>
              <a:rPr lang="en-US" dirty="0" err="1"/>
              <a:t>Concat</a:t>
            </a:r>
            <a:r>
              <a:rPr lang="en-US" dirty="0"/>
              <a:t>  - concatenation of layers\attention output</a:t>
            </a:r>
          </a:p>
          <a:p>
            <a:pPr lvl="2" algn="l" rtl="0"/>
            <a:r>
              <a:rPr lang="en-US" dirty="0"/>
              <a:t>Repeat  - return on same later in order to handle dimensions</a:t>
            </a:r>
          </a:p>
          <a:p>
            <a:pPr lvl="2" algn="l" rtl="0"/>
            <a:r>
              <a:rPr lang="en-US" dirty="0"/>
              <a:t>Global feature  - the results of the average pooling  </a:t>
            </a:r>
          </a:p>
          <a:p>
            <a:pPr lvl="2" algn="l" rtl="0"/>
            <a:r>
              <a:rPr lang="en-US" dirty="0"/>
              <a:t>Input Embedding layer – the latent space who learn by the encoder </a:t>
            </a:r>
          </a:p>
          <a:p>
            <a:pPr marL="914400" lvl="2" indent="0" algn="l" rtl="0">
              <a:buNone/>
            </a:pPr>
            <a:br>
              <a:rPr lang="en-US" dirty="0"/>
            </a:br>
            <a:br>
              <a:rPr lang="en-US" dirty="0"/>
            </a:br>
            <a:endParaRPr lang="en-US" dirty="0"/>
          </a:p>
          <a:p>
            <a:pPr marL="914400" lvl="2" indent="0" algn="l" rtl="0">
              <a:buNone/>
            </a:pPr>
            <a:br>
              <a:rPr lang="en-US" dirty="0"/>
            </a:br>
            <a:br>
              <a:rPr lang="en-US" dirty="0"/>
            </a:br>
            <a:endParaRPr lang="he-IL" dirty="0"/>
          </a:p>
        </p:txBody>
      </p:sp>
      <p:grpSp>
        <p:nvGrpSpPr>
          <p:cNvPr id="11" name="קבוצה 10">
            <a:extLst>
              <a:ext uri="{FF2B5EF4-FFF2-40B4-BE49-F238E27FC236}">
                <a16:creationId xmlns:a16="http://schemas.microsoft.com/office/drawing/2014/main" id="{89EE4D32-1DA6-7BE5-ECE9-84C17748D154}"/>
              </a:ext>
            </a:extLst>
          </p:cNvPr>
          <p:cNvGrpSpPr/>
          <p:nvPr/>
        </p:nvGrpSpPr>
        <p:grpSpPr>
          <a:xfrm>
            <a:off x="6618868" y="6326155"/>
            <a:ext cx="4979084" cy="533947"/>
            <a:chOff x="517542" y="5234473"/>
            <a:chExt cx="5573133" cy="1223405"/>
          </a:xfrm>
        </p:grpSpPr>
        <p:pic>
          <p:nvPicPr>
            <p:cNvPr id="9" name="תמונה 8">
              <a:extLst>
                <a:ext uri="{FF2B5EF4-FFF2-40B4-BE49-F238E27FC236}">
                  <a16:creationId xmlns:a16="http://schemas.microsoft.com/office/drawing/2014/main" id="{E8E3B0FD-B2EF-24E1-C328-87C7B123081B}"/>
                </a:ext>
              </a:extLst>
            </p:cNvPr>
            <p:cNvPicPr>
              <a:picLocks noChangeAspect="1"/>
            </p:cNvPicPr>
            <p:nvPr/>
          </p:nvPicPr>
          <p:blipFill rotWithShape="1">
            <a:blip r:embed="rId2"/>
            <a:srcRect r="53969"/>
            <a:stretch/>
          </p:blipFill>
          <p:spPr>
            <a:xfrm>
              <a:off x="517542" y="5771982"/>
              <a:ext cx="5573132" cy="685896"/>
            </a:xfrm>
            <a:prstGeom prst="rect">
              <a:avLst/>
            </a:prstGeom>
          </p:spPr>
        </p:pic>
        <p:pic>
          <p:nvPicPr>
            <p:cNvPr id="10" name="תמונה 9">
              <a:extLst>
                <a:ext uri="{FF2B5EF4-FFF2-40B4-BE49-F238E27FC236}">
                  <a16:creationId xmlns:a16="http://schemas.microsoft.com/office/drawing/2014/main" id="{09E0BF6C-ACED-1DF3-1BAF-90FE3F30063E}"/>
                </a:ext>
              </a:extLst>
            </p:cNvPr>
            <p:cNvPicPr>
              <a:picLocks noChangeAspect="1"/>
            </p:cNvPicPr>
            <p:nvPr/>
          </p:nvPicPr>
          <p:blipFill rotWithShape="1">
            <a:blip r:embed="rId2"/>
            <a:srcRect l="46031" t="18833"/>
            <a:stretch/>
          </p:blipFill>
          <p:spPr>
            <a:xfrm>
              <a:off x="517542" y="5234473"/>
              <a:ext cx="5573133" cy="556726"/>
            </a:xfrm>
            <a:prstGeom prst="rect">
              <a:avLst/>
            </a:prstGeom>
          </p:spPr>
        </p:pic>
      </p:grpSp>
    </p:spTree>
    <p:extLst>
      <p:ext uri="{BB962C8B-B14F-4D97-AF65-F5344CB8AC3E}">
        <p14:creationId xmlns:p14="http://schemas.microsoft.com/office/powerpoint/2010/main" val="15261585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1444751" y="1703758"/>
            <a:ext cx="10747249" cy="6470978"/>
          </a:xfrm>
        </p:spPr>
        <p:txBody>
          <a:bodyPr>
            <a:normAutofit/>
          </a:bodyPr>
          <a:lstStyle/>
          <a:p>
            <a:pPr algn="l" rtl="0"/>
            <a:r>
              <a:rPr lang="en-US" dirty="0"/>
              <a:t>2 main unique developments :</a:t>
            </a:r>
          </a:p>
          <a:p>
            <a:pPr lvl="1" algn="l" rtl="0"/>
            <a:r>
              <a:rPr lang="en-US" dirty="0">
                <a:effectLst/>
              </a:rPr>
              <a:t>Offset attention </a:t>
            </a:r>
          </a:p>
          <a:p>
            <a:pPr marL="457200" lvl="1" indent="0" algn="l" rtl="0">
              <a:buNone/>
            </a:pPr>
            <a:endParaRPr lang="en-US" dirty="0">
              <a:effectLst/>
            </a:endParaRPr>
          </a:p>
          <a:p>
            <a:pPr marL="457200" lvl="1" indent="0" algn="l" rtl="0">
              <a:buNone/>
            </a:pPr>
            <a:endParaRPr lang="en-US" dirty="0">
              <a:effectLst/>
            </a:endParaRPr>
          </a:p>
          <a:p>
            <a:pPr marL="457200" lvl="1" indent="0" algn="l" rtl="0">
              <a:buNone/>
            </a:pPr>
            <a:endParaRPr lang="en-US" dirty="0">
              <a:effectLst/>
            </a:endParaRPr>
          </a:p>
          <a:p>
            <a:pPr lvl="1" algn="l" rtl="0"/>
            <a:r>
              <a:rPr lang="en-US" dirty="0">
                <a:effectLst/>
              </a:rPr>
              <a:t>Neighbor Embedding for Augmented Local Feature Representation </a:t>
            </a:r>
          </a:p>
          <a:p>
            <a:pPr lvl="1" algn="l" rtl="0"/>
            <a:endParaRPr lang="en-US" dirty="0"/>
          </a:p>
          <a:p>
            <a:pPr lvl="1" algn="l" rtl="0"/>
            <a:endParaRPr lang="en-US" dirty="0"/>
          </a:p>
          <a:p>
            <a:pPr lvl="1" algn="l" rtl="0"/>
            <a:endParaRPr lang="en-US" dirty="0"/>
          </a:p>
          <a:p>
            <a:pPr lvl="1" algn="l" rtl="0"/>
            <a:endParaRPr lang="en-US" dirty="0"/>
          </a:p>
          <a:p>
            <a:pPr lvl="1" algn="l" rtl="0"/>
            <a:endParaRPr lang="en-US" dirty="0"/>
          </a:p>
          <a:p>
            <a:pPr lvl="1" algn="l" rtl="0"/>
            <a:r>
              <a:rPr lang="en-US" dirty="0">
                <a:effectLst/>
              </a:rPr>
              <a:t>Coordinate-based input embedding module </a:t>
            </a:r>
            <a:br>
              <a:rPr lang="en-US" dirty="0"/>
            </a:br>
            <a:r>
              <a:rPr lang="en-US" dirty="0"/>
              <a:t> </a:t>
            </a:r>
            <a:br>
              <a:rPr lang="en-US" dirty="0"/>
            </a:br>
            <a:endParaRPr lang="en-US" dirty="0"/>
          </a:p>
          <a:p>
            <a:pPr marL="0" indent="0" algn="l" rtl="0">
              <a:buNone/>
            </a:pPr>
            <a:br>
              <a:rPr lang="en-US" dirty="0"/>
            </a:br>
            <a:endParaRPr lang="he-IL" dirty="0"/>
          </a:p>
        </p:txBody>
      </p:sp>
      <p:pic>
        <p:nvPicPr>
          <p:cNvPr id="5" name="תמונה 4">
            <a:extLst>
              <a:ext uri="{FF2B5EF4-FFF2-40B4-BE49-F238E27FC236}">
                <a16:creationId xmlns:a16="http://schemas.microsoft.com/office/drawing/2014/main" id="{EFAA2C06-F41B-0673-3BBE-9B2B70FAB8A1}"/>
              </a:ext>
            </a:extLst>
          </p:cNvPr>
          <p:cNvPicPr>
            <a:picLocks noChangeAspect="1"/>
          </p:cNvPicPr>
          <p:nvPr/>
        </p:nvPicPr>
        <p:blipFill rotWithShape="1">
          <a:blip r:embed="rId2"/>
          <a:srcRect b="41576"/>
          <a:stretch/>
        </p:blipFill>
        <p:spPr>
          <a:xfrm>
            <a:off x="2615184" y="2511986"/>
            <a:ext cx="6235585" cy="1208227"/>
          </a:xfrm>
          <a:prstGeom prst="rect">
            <a:avLst/>
          </a:prstGeom>
        </p:spPr>
      </p:pic>
      <p:pic>
        <p:nvPicPr>
          <p:cNvPr id="7" name="תמונה 6">
            <a:extLst>
              <a:ext uri="{FF2B5EF4-FFF2-40B4-BE49-F238E27FC236}">
                <a16:creationId xmlns:a16="http://schemas.microsoft.com/office/drawing/2014/main" id="{AED98264-41B2-002C-0DA1-026F38E74389}"/>
              </a:ext>
            </a:extLst>
          </p:cNvPr>
          <p:cNvPicPr>
            <a:picLocks noChangeAspect="1"/>
          </p:cNvPicPr>
          <p:nvPr/>
        </p:nvPicPr>
        <p:blipFill>
          <a:blip r:embed="rId3"/>
          <a:stretch>
            <a:fillRect/>
          </a:stretch>
        </p:blipFill>
        <p:spPr>
          <a:xfrm>
            <a:off x="2128436" y="4108270"/>
            <a:ext cx="6932645" cy="1813153"/>
          </a:xfrm>
          <a:prstGeom prst="rect">
            <a:avLst/>
          </a:prstGeom>
        </p:spPr>
      </p:pic>
    </p:spTree>
    <p:extLst>
      <p:ext uri="{BB962C8B-B14F-4D97-AF65-F5344CB8AC3E}">
        <p14:creationId xmlns:p14="http://schemas.microsoft.com/office/powerpoint/2010/main" val="2863866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What is points cloud is ?</a:t>
            </a:r>
          </a:p>
          <a:p>
            <a:pPr lvl="1" algn="l" rtl="0"/>
            <a:r>
              <a:rPr lang="en-US" dirty="0"/>
              <a:t>Collection of individual 3D point which can be presented by:</a:t>
            </a:r>
          </a:p>
          <a:p>
            <a:pPr lvl="2" algn="l" rtl="0"/>
            <a:r>
              <a:rPr lang="en-US" dirty="0"/>
              <a:t>Location: (X, Y, Z)</a:t>
            </a:r>
          </a:p>
          <a:p>
            <a:pPr marL="1371600" lvl="3" indent="0" algn="l" rtl="0">
              <a:buNone/>
            </a:pPr>
            <a:endParaRPr lang="en-US" dirty="0"/>
          </a:p>
          <a:p>
            <a:pPr marL="1371600" lvl="3" indent="0" algn="l" rtl="0">
              <a:buNone/>
            </a:pPr>
            <a:endParaRPr lang="en-US" dirty="0"/>
          </a:p>
          <a:p>
            <a:pPr marL="1371600" lvl="3" indent="0" algn="l" rtl="0">
              <a:buNone/>
            </a:pPr>
            <a:endParaRPr lang="en-US" dirty="0"/>
          </a:p>
          <a:p>
            <a:pPr marL="1371600" lvl="3" indent="0" algn="l" rtl="0">
              <a:buNone/>
            </a:pPr>
            <a:endParaRPr lang="en-US" dirty="0"/>
          </a:p>
          <a:p>
            <a:pPr marL="1371600" lvl="3" indent="0" algn="l" rtl="0">
              <a:buNone/>
            </a:pPr>
            <a:endParaRPr lang="en-US" dirty="0"/>
          </a:p>
          <a:p>
            <a:pPr lvl="2" algn="l" rtl="0"/>
            <a:r>
              <a:rPr lang="en-US" dirty="0"/>
              <a:t>Additional information (Like color (R,G,B) values)  </a:t>
            </a:r>
          </a:p>
        </p:txBody>
      </p:sp>
      <p:pic>
        <p:nvPicPr>
          <p:cNvPr id="7" name="תמונה 6">
            <a:extLst>
              <a:ext uri="{FF2B5EF4-FFF2-40B4-BE49-F238E27FC236}">
                <a16:creationId xmlns:a16="http://schemas.microsoft.com/office/drawing/2014/main" id="{FEF53EFF-19FF-41B5-6CF1-0EFB9652C4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8100" y="3068284"/>
            <a:ext cx="2247900" cy="1685925"/>
          </a:xfrm>
          <a:prstGeom prst="rect">
            <a:avLst/>
          </a:prstGeom>
        </p:spPr>
      </p:pic>
    </p:spTree>
    <p:extLst>
      <p:ext uri="{BB962C8B-B14F-4D97-AF65-F5344CB8AC3E}">
        <p14:creationId xmlns:p14="http://schemas.microsoft.com/office/powerpoint/2010/main" val="845850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1515775" y="1703759"/>
            <a:ext cx="10676225" cy="3695136"/>
          </a:xfrm>
        </p:spPr>
        <p:txBody>
          <a:bodyPr>
            <a:normAutofit/>
          </a:bodyPr>
          <a:lstStyle/>
          <a:p>
            <a:pPr lvl="1" algn="l" rtl="0"/>
            <a:r>
              <a:rPr lang="en-US" dirty="0">
                <a:effectLst/>
              </a:rPr>
              <a:t>Offset attention </a:t>
            </a:r>
          </a:p>
          <a:p>
            <a:pPr marL="457200" lvl="1" indent="0" algn="l" rtl="0">
              <a:buNone/>
            </a:pPr>
            <a:endParaRPr lang="en-US" dirty="0">
              <a:effectLst/>
            </a:endParaRPr>
          </a:p>
          <a:p>
            <a:pPr marL="457200" lvl="1" indent="0" algn="l" rtl="0">
              <a:buNone/>
            </a:pPr>
            <a:endParaRPr lang="en-US" dirty="0">
              <a:effectLst/>
            </a:endParaRPr>
          </a:p>
          <a:p>
            <a:pPr marL="457200" lvl="1" indent="0" algn="l" rtl="0">
              <a:buNone/>
            </a:pPr>
            <a:endParaRPr lang="en-US" dirty="0">
              <a:effectLst/>
            </a:endParaRPr>
          </a:p>
          <a:p>
            <a:pPr marL="457200" lvl="1" indent="0" algn="l" rtl="0">
              <a:buNone/>
            </a:pPr>
            <a:endParaRPr lang="en-US" dirty="0">
              <a:effectLst/>
            </a:endParaRPr>
          </a:p>
          <a:p>
            <a:pPr marL="457200" lvl="1" indent="0" algn="l" rtl="0">
              <a:buNone/>
            </a:pPr>
            <a:endParaRPr lang="en-US" dirty="0">
              <a:effectLst/>
            </a:endParaRPr>
          </a:p>
          <a:p>
            <a:pPr marL="457200" lvl="1" indent="0" algn="l" rtl="0">
              <a:buNone/>
            </a:pPr>
            <a:endParaRPr lang="en-US" dirty="0">
              <a:effectLst/>
            </a:endParaRPr>
          </a:p>
          <a:p>
            <a:pPr marL="0" indent="0" algn="l" rtl="0">
              <a:buNone/>
            </a:pPr>
            <a:br>
              <a:rPr lang="en-US" dirty="0"/>
            </a:br>
            <a:endParaRPr lang="he-IL" dirty="0"/>
          </a:p>
        </p:txBody>
      </p:sp>
      <p:grpSp>
        <p:nvGrpSpPr>
          <p:cNvPr id="10" name="קבוצה 9">
            <a:extLst>
              <a:ext uri="{FF2B5EF4-FFF2-40B4-BE49-F238E27FC236}">
                <a16:creationId xmlns:a16="http://schemas.microsoft.com/office/drawing/2014/main" id="{7319AD23-7AE2-9827-7C0E-8755C8E56064}"/>
              </a:ext>
            </a:extLst>
          </p:cNvPr>
          <p:cNvGrpSpPr/>
          <p:nvPr/>
        </p:nvGrpSpPr>
        <p:grpSpPr>
          <a:xfrm>
            <a:off x="1788678" y="2260897"/>
            <a:ext cx="8416212" cy="1976487"/>
            <a:chOff x="1651518" y="2279185"/>
            <a:chExt cx="8416212" cy="1976487"/>
          </a:xfrm>
        </p:grpSpPr>
        <p:pic>
          <p:nvPicPr>
            <p:cNvPr id="6" name="תמונה 5">
              <a:extLst>
                <a:ext uri="{FF2B5EF4-FFF2-40B4-BE49-F238E27FC236}">
                  <a16:creationId xmlns:a16="http://schemas.microsoft.com/office/drawing/2014/main" id="{01538E8E-D217-7C9F-3824-BFBDC2AFD457}"/>
                </a:ext>
              </a:extLst>
            </p:cNvPr>
            <p:cNvPicPr>
              <a:picLocks noChangeAspect="1"/>
            </p:cNvPicPr>
            <p:nvPr/>
          </p:nvPicPr>
          <p:blipFill rotWithShape="1">
            <a:blip r:embed="rId2"/>
            <a:srcRect b="40783"/>
            <a:stretch/>
          </p:blipFill>
          <p:spPr>
            <a:xfrm>
              <a:off x="1651518" y="2279185"/>
              <a:ext cx="8416212" cy="1565028"/>
            </a:xfrm>
            <a:prstGeom prst="rect">
              <a:avLst/>
            </a:prstGeom>
          </p:spPr>
        </p:pic>
        <p:pic>
          <p:nvPicPr>
            <p:cNvPr id="9" name="תמונה 8">
              <a:extLst>
                <a:ext uri="{FF2B5EF4-FFF2-40B4-BE49-F238E27FC236}">
                  <a16:creationId xmlns:a16="http://schemas.microsoft.com/office/drawing/2014/main" id="{F45ED51F-5F06-311A-542C-08AF107E78B8}"/>
                </a:ext>
              </a:extLst>
            </p:cNvPr>
            <p:cNvPicPr>
              <a:picLocks noChangeAspect="1"/>
            </p:cNvPicPr>
            <p:nvPr/>
          </p:nvPicPr>
          <p:blipFill>
            <a:blip r:embed="rId3"/>
            <a:stretch>
              <a:fillRect/>
            </a:stretch>
          </p:blipFill>
          <p:spPr>
            <a:xfrm>
              <a:off x="1651518" y="3844213"/>
              <a:ext cx="8416212" cy="411459"/>
            </a:xfrm>
            <a:prstGeom prst="rect">
              <a:avLst/>
            </a:prstGeom>
          </p:spPr>
        </p:pic>
      </p:grpSp>
      <p:grpSp>
        <p:nvGrpSpPr>
          <p:cNvPr id="20" name="קבוצה 19">
            <a:extLst>
              <a:ext uri="{FF2B5EF4-FFF2-40B4-BE49-F238E27FC236}">
                <a16:creationId xmlns:a16="http://schemas.microsoft.com/office/drawing/2014/main" id="{8F25A8BB-761C-ABCA-6009-7715F9AC3C3F}"/>
              </a:ext>
            </a:extLst>
          </p:cNvPr>
          <p:cNvGrpSpPr/>
          <p:nvPr/>
        </p:nvGrpSpPr>
        <p:grpSpPr>
          <a:xfrm>
            <a:off x="3474720" y="4428734"/>
            <a:ext cx="5202936" cy="1819665"/>
            <a:chOff x="318876" y="4418898"/>
            <a:chExt cx="6094167" cy="2086519"/>
          </a:xfrm>
        </p:grpSpPr>
        <p:pic>
          <p:nvPicPr>
            <p:cNvPr id="15" name="תמונה 14">
              <a:extLst>
                <a:ext uri="{FF2B5EF4-FFF2-40B4-BE49-F238E27FC236}">
                  <a16:creationId xmlns:a16="http://schemas.microsoft.com/office/drawing/2014/main" id="{80A15895-6EF7-1D65-D678-125C3D4F8D0B}"/>
                </a:ext>
              </a:extLst>
            </p:cNvPr>
            <p:cNvPicPr>
              <a:picLocks noChangeAspect="1"/>
            </p:cNvPicPr>
            <p:nvPr/>
          </p:nvPicPr>
          <p:blipFill rotWithShape="1">
            <a:blip r:embed="rId4"/>
            <a:srcRect r="47975"/>
            <a:stretch/>
          </p:blipFill>
          <p:spPr>
            <a:xfrm>
              <a:off x="319524" y="4861501"/>
              <a:ext cx="6093519" cy="456338"/>
            </a:xfrm>
            <a:prstGeom prst="rect">
              <a:avLst/>
            </a:prstGeom>
          </p:spPr>
        </p:pic>
        <p:pic>
          <p:nvPicPr>
            <p:cNvPr id="17" name="תמונה 16">
              <a:extLst>
                <a:ext uri="{FF2B5EF4-FFF2-40B4-BE49-F238E27FC236}">
                  <a16:creationId xmlns:a16="http://schemas.microsoft.com/office/drawing/2014/main" id="{DD69ABD7-17D8-3506-3313-571C9CDA2154}"/>
                </a:ext>
              </a:extLst>
            </p:cNvPr>
            <p:cNvPicPr>
              <a:picLocks noChangeAspect="1"/>
            </p:cNvPicPr>
            <p:nvPr/>
          </p:nvPicPr>
          <p:blipFill rotWithShape="1">
            <a:blip r:embed="rId5"/>
            <a:srcRect l="50125"/>
            <a:stretch/>
          </p:blipFill>
          <p:spPr>
            <a:xfrm>
              <a:off x="321975" y="5304093"/>
              <a:ext cx="6080760" cy="603316"/>
            </a:xfrm>
            <a:prstGeom prst="rect">
              <a:avLst/>
            </a:prstGeom>
          </p:spPr>
        </p:pic>
        <p:pic>
          <p:nvPicPr>
            <p:cNvPr id="18" name="תמונה 17">
              <a:extLst>
                <a:ext uri="{FF2B5EF4-FFF2-40B4-BE49-F238E27FC236}">
                  <a16:creationId xmlns:a16="http://schemas.microsoft.com/office/drawing/2014/main" id="{4FAA77E0-576E-311B-EDC4-3D58F5DDFE80}"/>
                </a:ext>
              </a:extLst>
            </p:cNvPr>
            <p:cNvPicPr>
              <a:picLocks noChangeAspect="1"/>
            </p:cNvPicPr>
            <p:nvPr/>
          </p:nvPicPr>
          <p:blipFill rotWithShape="1">
            <a:blip r:embed="rId5"/>
            <a:srcRect r="50125"/>
            <a:stretch/>
          </p:blipFill>
          <p:spPr>
            <a:xfrm>
              <a:off x="318876" y="5902101"/>
              <a:ext cx="6080760" cy="603316"/>
            </a:xfrm>
            <a:prstGeom prst="rect">
              <a:avLst/>
            </a:prstGeom>
          </p:spPr>
        </p:pic>
        <p:pic>
          <p:nvPicPr>
            <p:cNvPr id="19" name="תמונה 18">
              <a:extLst>
                <a:ext uri="{FF2B5EF4-FFF2-40B4-BE49-F238E27FC236}">
                  <a16:creationId xmlns:a16="http://schemas.microsoft.com/office/drawing/2014/main" id="{FAFD720C-0765-6546-3686-337FE656E431}"/>
                </a:ext>
              </a:extLst>
            </p:cNvPr>
            <p:cNvPicPr>
              <a:picLocks noChangeAspect="1"/>
            </p:cNvPicPr>
            <p:nvPr/>
          </p:nvPicPr>
          <p:blipFill rotWithShape="1">
            <a:blip r:embed="rId4"/>
            <a:srcRect l="52850" t="1" b="6165"/>
            <a:stretch/>
          </p:blipFill>
          <p:spPr>
            <a:xfrm>
              <a:off x="321975" y="4418898"/>
              <a:ext cx="6080760" cy="471484"/>
            </a:xfrm>
            <a:prstGeom prst="rect">
              <a:avLst/>
            </a:prstGeom>
          </p:spPr>
        </p:pic>
      </p:grpSp>
    </p:spTree>
    <p:extLst>
      <p:ext uri="{BB962C8B-B14F-4D97-AF65-F5344CB8AC3E}">
        <p14:creationId xmlns:p14="http://schemas.microsoft.com/office/powerpoint/2010/main" val="17714760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mc:AlternateContent xmlns:mc="http://schemas.openxmlformats.org/markup-compatibility/2006">
        <mc:Choice xmlns:a14="http://schemas.microsoft.com/office/drawing/2010/main" Requires="a14">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1515775" y="1703759"/>
                <a:ext cx="10676225" cy="3695136"/>
              </a:xfrm>
            </p:spPr>
            <p:txBody>
              <a:bodyPr>
                <a:normAutofit fontScale="92500"/>
              </a:bodyPr>
              <a:lstStyle/>
              <a:p>
                <a:pPr lvl="1" algn="l" rtl="0"/>
                <a:r>
                  <a:rPr lang="en-US" dirty="0">
                    <a:effectLst/>
                  </a:rPr>
                  <a:t>Offset attention</a:t>
                </a:r>
              </a:p>
              <a:p>
                <a:pPr lvl="2" algn="l" rtl="0"/>
                <a:r>
                  <a:rPr lang="en-US" sz="1800" dirty="0">
                    <a:effectLst/>
                  </a:rPr>
                  <a:t>network performance  improve if applying Transformer to point clouds</a:t>
                </a:r>
              </a:p>
              <a:p>
                <a:pPr lvl="3" algn="l" rtl="0"/>
                <a:r>
                  <a:rPr lang="en-US" sz="1600" dirty="0">
                    <a:effectLst/>
                  </a:rPr>
                  <a:t>replace original self-attention (SA) module with an offset-attention (OA) module to enhance our PCT. </a:t>
                </a:r>
              </a:p>
              <a:p>
                <a:pPr lvl="2" algn="l" rtl="0"/>
                <a:r>
                  <a:rPr lang="en-US" sz="1800" dirty="0">
                    <a:effectLst/>
                  </a:rPr>
                  <a:t>Graph convolution networks show the benefits of using a Laplacian matrix </a:t>
                </a:r>
              </a:p>
              <a:p>
                <a:pPr marL="914400" lvl="2" indent="0" algn="l" rtl="0">
                  <a:buNone/>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𝐿</m:t>
                      </m:r>
                      <m:r>
                        <a:rPr lang="en-US" sz="1800" i="1" dirty="0" smtClean="0">
                          <a:effectLst/>
                          <a:latin typeface="Cambria Math" panose="02040503050406030204" pitchFamily="18" charset="0"/>
                        </a:rPr>
                        <m:t> = </m:t>
                      </m:r>
                      <m:r>
                        <a:rPr lang="en-US" sz="1800" i="1" dirty="0">
                          <a:effectLst/>
                          <a:latin typeface="Cambria Math" panose="02040503050406030204" pitchFamily="18" charset="0"/>
                        </a:rPr>
                        <m:t>𝐷</m:t>
                      </m:r>
                      <m:r>
                        <a:rPr lang="en-US" sz="1800" i="1" dirty="0">
                          <a:effectLst/>
                          <a:latin typeface="Cambria Math" panose="02040503050406030204" pitchFamily="18" charset="0"/>
                        </a:rPr>
                        <m:t> − </m:t>
                      </m:r>
                      <m:r>
                        <a:rPr lang="en-US" sz="1800" i="1" dirty="0">
                          <a:effectLst/>
                          <a:latin typeface="Cambria Math" panose="02040503050406030204" pitchFamily="18" charset="0"/>
                        </a:rPr>
                        <m:t>𝐸</m:t>
                      </m:r>
                    </m:oMath>
                  </m:oMathPara>
                </a14:m>
                <a:endParaRPr lang="en-US" sz="1800" dirty="0">
                  <a:effectLst/>
                </a:endParaRPr>
              </a:p>
              <a:p>
                <a:pPr lvl="2" algn="l" rtl="0"/>
                <a:r>
                  <a:rPr lang="en-US" sz="1800" dirty="0">
                    <a:effectLst/>
                  </a:rPr>
                  <a:t> a Laplacian matrix replace the adjacency matrix E, where D is the diagonal degree matrix.</a:t>
                </a:r>
              </a:p>
              <a:p>
                <a:pPr lvl="2" algn="l" rtl="0"/>
                <a:r>
                  <a:rPr lang="en-US" sz="1800" dirty="0">
                    <a:effectLst/>
                  </a:rPr>
                  <a:t>offset-attention layer calculates the offset (difference) between the self-attention (SA) features and the input features by element-wise subtraction. </a:t>
                </a:r>
              </a:p>
              <a:p>
                <a:pPr lvl="2" algn="l" rtl="0"/>
                <a:r>
                  <a:rPr lang="en-US" sz="1800" dirty="0">
                    <a:effectLst/>
                  </a:rPr>
                  <a:t>This offset feeds the LBR network in place of the SA feature used in the naïve version.</a:t>
                </a:r>
                <a:br>
                  <a:rPr lang="en-US" sz="1800" dirty="0">
                    <a:effectLst/>
                  </a:rPr>
                </a:br>
                <a:endParaRPr lang="en-US" sz="1800" dirty="0">
                  <a:effectLst/>
                </a:endParaRPr>
              </a:p>
            </p:txBody>
          </p:sp>
        </mc:Choice>
        <mc:Fallback>
          <p:sp>
            <p:nvSpPr>
              <p:cNvPr id="3" name="מציין מיקום תוכן 2">
                <a:extLst>
                  <a:ext uri="{FF2B5EF4-FFF2-40B4-BE49-F238E27FC236}">
                    <a16:creationId xmlns:a16="http://schemas.microsoft.com/office/drawing/2014/main" id="{0FDB27D4-C5D3-E0E8-53CD-9EE1A2DE842E}"/>
                  </a:ext>
                </a:extLst>
              </p:cNvPr>
              <p:cNvSpPr>
                <a:spLocks noGrp="1" noRot="1" noChangeAspect="1" noMove="1" noResize="1" noEditPoints="1" noAdjustHandles="1" noChangeArrowheads="1" noChangeShapeType="1" noTextEdit="1"/>
              </p:cNvSpPr>
              <p:nvPr>
                <p:ph idx="1"/>
              </p:nvPr>
            </p:nvSpPr>
            <p:spPr>
              <a:xfrm>
                <a:off x="1515775" y="1703759"/>
                <a:ext cx="10676225" cy="3695136"/>
              </a:xfrm>
              <a:blipFill>
                <a:blip r:embed="rId2"/>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39731955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1515775" y="1703759"/>
            <a:ext cx="10676225" cy="3695136"/>
          </a:xfrm>
        </p:spPr>
        <p:txBody>
          <a:bodyPr>
            <a:normAutofit/>
          </a:bodyPr>
          <a:lstStyle/>
          <a:p>
            <a:pPr lvl="1" algn="l" rtl="0"/>
            <a:r>
              <a:rPr lang="en-US" dirty="0">
                <a:effectLst/>
              </a:rPr>
              <a:t>Offset attention</a:t>
            </a:r>
          </a:p>
          <a:p>
            <a:pPr lvl="2" algn="l" rtl="0"/>
            <a:r>
              <a:rPr lang="en-US" sz="1800" dirty="0">
                <a:effectLst/>
              </a:rPr>
              <a:t>offset-attention sharpens the attention weights and reduce the influence of noise,</a:t>
            </a:r>
            <a:br>
              <a:rPr lang="en-US" sz="1800" dirty="0">
                <a:effectLst/>
              </a:rPr>
            </a:br>
            <a:r>
              <a:rPr lang="en-US" sz="1800" dirty="0">
                <a:effectLst/>
              </a:rPr>
              <a:t>which is beneficial for downstream tasks. </a:t>
            </a:r>
          </a:p>
          <a:p>
            <a:pPr marL="914400" lvl="2" indent="0" algn="l" rtl="0">
              <a:buNone/>
            </a:pPr>
            <a:br>
              <a:rPr lang="en-US" sz="1800" dirty="0">
                <a:effectLst/>
              </a:rPr>
            </a:br>
            <a:br>
              <a:rPr lang="en-US" sz="1800" dirty="0">
                <a:effectLst/>
              </a:rPr>
            </a:br>
            <a:endParaRPr lang="en-US" sz="1800" dirty="0">
              <a:effectLst/>
            </a:endParaRPr>
          </a:p>
        </p:txBody>
      </p:sp>
    </p:spTree>
    <p:extLst>
      <p:ext uri="{BB962C8B-B14F-4D97-AF65-F5344CB8AC3E}">
        <p14:creationId xmlns:p14="http://schemas.microsoft.com/office/powerpoint/2010/main" val="10188291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5" y="1703758"/>
            <a:ext cx="11278205" cy="4976959"/>
          </a:xfrm>
        </p:spPr>
        <p:txBody>
          <a:bodyPr>
            <a:normAutofit/>
          </a:bodyPr>
          <a:lstStyle/>
          <a:p>
            <a:pPr lvl="1" algn="l" rtl="0"/>
            <a:r>
              <a:rPr lang="en-US" dirty="0">
                <a:effectLst/>
              </a:rPr>
              <a:t>Offset attention</a:t>
            </a:r>
          </a:p>
          <a:p>
            <a:pPr lvl="2" algn="l" rtl="0"/>
            <a:r>
              <a:rPr lang="en-US" sz="1800" dirty="0">
                <a:effectLst/>
              </a:rPr>
              <a:t>PCT results: </a:t>
            </a:r>
          </a:p>
          <a:p>
            <a:pPr lvl="2" algn="l" rtl="0"/>
            <a:endParaRPr lang="en-US" sz="1800" dirty="0">
              <a:effectLst/>
            </a:endParaRPr>
          </a:p>
          <a:p>
            <a:pPr lvl="2" algn="l" rtl="0"/>
            <a:endParaRPr lang="en-US" sz="1800" dirty="0">
              <a:effectLst/>
            </a:endParaRPr>
          </a:p>
          <a:p>
            <a:pPr lvl="2" algn="l" rtl="0"/>
            <a:endParaRPr lang="en-US" sz="1800" dirty="0">
              <a:effectLst/>
            </a:endParaRPr>
          </a:p>
          <a:p>
            <a:pPr lvl="2" algn="l" rtl="0"/>
            <a:endParaRPr lang="en-US" sz="1800" dirty="0">
              <a:effectLst/>
            </a:endParaRPr>
          </a:p>
          <a:p>
            <a:pPr lvl="2" algn="l" rtl="0"/>
            <a:endParaRPr lang="en-US" sz="1800" dirty="0">
              <a:effectLst/>
            </a:endParaRPr>
          </a:p>
          <a:p>
            <a:pPr lvl="2" algn="l" rtl="0"/>
            <a:endParaRPr lang="en-US" sz="1800" dirty="0">
              <a:effectLst/>
            </a:endParaRPr>
          </a:p>
          <a:p>
            <a:pPr lvl="2" algn="l" rtl="0"/>
            <a:r>
              <a:rPr lang="en-US" sz="1800" dirty="0">
                <a:effectLst/>
              </a:rPr>
              <a:t>It can be seen that the attention maps for different query points vary considerably,</a:t>
            </a:r>
            <a:br>
              <a:rPr lang="en-US" sz="1800" dirty="0">
                <a:effectLst/>
              </a:rPr>
            </a:br>
            <a:r>
              <a:rPr lang="en-US" sz="1800" dirty="0">
                <a:effectLst/>
              </a:rPr>
              <a:t>but are generally semantically meaningful. </a:t>
            </a:r>
            <a:br>
              <a:rPr lang="en-US" sz="1800" dirty="0">
                <a:effectLst/>
              </a:rPr>
            </a:br>
            <a:br>
              <a:rPr lang="en-US" sz="1800" dirty="0">
                <a:effectLst/>
              </a:rPr>
            </a:br>
            <a:endParaRPr lang="en-US" sz="1800" dirty="0">
              <a:effectLst/>
            </a:endParaRPr>
          </a:p>
        </p:txBody>
      </p:sp>
      <p:grpSp>
        <p:nvGrpSpPr>
          <p:cNvPr id="8" name="קבוצה 7">
            <a:extLst>
              <a:ext uri="{FF2B5EF4-FFF2-40B4-BE49-F238E27FC236}">
                <a16:creationId xmlns:a16="http://schemas.microsoft.com/office/drawing/2014/main" id="{66CFD080-8D5B-2860-A97B-EB2B47804EF3}"/>
              </a:ext>
            </a:extLst>
          </p:cNvPr>
          <p:cNvGrpSpPr/>
          <p:nvPr/>
        </p:nvGrpSpPr>
        <p:grpSpPr>
          <a:xfrm>
            <a:off x="2776139" y="2521163"/>
            <a:ext cx="7780410" cy="2278181"/>
            <a:chOff x="3809411" y="2502875"/>
            <a:chExt cx="7780410" cy="2278181"/>
          </a:xfrm>
        </p:grpSpPr>
        <p:pic>
          <p:nvPicPr>
            <p:cNvPr id="6" name="תמונה 5">
              <a:extLst>
                <a:ext uri="{FF2B5EF4-FFF2-40B4-BE49-F238E27FC236}">
                  <a16:creationId xmlns:a16="http://schemas.microsoft.com/office/drawing/2014/main" id="{D25536E4-BF57-3FD4-5D62-BE48CCF75388}"/>
                </a:ext>
              </a:extLst>
            </p:cNvPr>
            <p:cNvPicPr>
              <a:picLocks noChangeAspect="1"/>
            </p:cNvPicPr>
            <p:nvPr/>
          </p:nvPicPr>
          <p:blipFill rotWithShape="1">
            <a:blip r:embed="rId2"/>
            <a:srcRect t="78872"/>
            <a:stretch/>
          </p:blipFill>
          <p:spPr>
            <a:xfrm>
              <a:off x="7699616" y="3429000"/>
              <a:ext cx="3890205" cy="610273"/>
            </a:xfrm>
            <a:prstGeom prst="rect">
              <a:avLst/>
            </a:prstGeom>
          </p:spPr>
        </p:pic>
        <p:pic>
          <p:nvPicPr>
            <p:cNvPr id="7" name="תמונה 6">
              <a:extLst>
                <a:ext uri="{FF2B5EF4-FFF2-40B4-BE49-F238E27FC236}">
                  <a16:creationId xmlns:a16="http://schemas.microsoft.com/office/drawing/2014/main" id="{D16C0948-870A-CA7F-8FFE-5A8180241D13}"/>
                </a:ext>
              </a:extLst>
            </p:cNvPr>
            <p:cNvPicPr>
              <a:picLocks noChangeAspect="1"/>
            </p:cNvPicPr>
            <p:nvPr/>
          </p:nvPicPr>
          <p:blipFill rotWithShape="1">
            <a:blip r:embed="rId2"/>
            <a:srcRect b="21128"/>
            <a:stretch/>
          </p:blipFill>
          <p:spPr>
            <a:xfrm>
              <a:off x="3809411" y="2502875"/>
              <a:ext cx="3890205" cy="2278181"/>
            </a:xfrm>
            <a:prstGeom prst="rect">
              <a:avLst/>
            </a:prstGeom>
          </p:spPr>
        </p:pic>
      </p:grpSp>
    </p:spTree>
    <p:extLst>
      <p:ext uri="{BB962C8B-B14F-4D97-AF65-F5344CB8AC3E}">
        <p14:creationId xmlns:p14="http://schemas.microsoft.com/office/powerpoint/2010/main" val="38355664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fontScale="92500"/>
          </a:bodyPr>
          <a:lstStyle/>
          <a:p>
            <a:pPr algn="l" rtl="0"/>
            <a:r>
              <a:rPr lang="en-US" dirty="0">
                <a:effectLst/>
              </a:rPr>
              <a:t>Neighbor Embedding for Augmented Local Feature Representation</a:t>
            </a:r>
          </a:p>
          <a:p>
            <a:pPr lvl="1" algn="l" rtl="0"/>
            <a:r>
              <a:rPr lang="en-US" sz="2000" dirty="0">
                <a:effectLst/>
              </a:rPr>
              <a:t> PCT with point embedding is an effective network for extracting global features.</a:t>
            </a:r>
          </a:p>
          <a:p>
            <a:pPr lvl="1" algn="l" rtl="0"/>
            <a:r>
              <a:rPr lang="en-US" sz="2000" dirty="0">
                <a:effectLst/>
              </a:rPr>
              <a:t> drawback of those architectures is it ignore the local neighborhood information which is also essential in point cloud learning. </a:t>
            </a:r>
          </a:p>
          <a:p>
            <a:pPr lvl="1" algn="l" rtl="0"/>
            <a:r>
              <a:rPr lang="en-US" sz="2000" dirty="0">
                <a:effectLst/>
              </a:rPr>
              <a:t>Inspired from other work works the paper offer  local neighbor aggregation strategy </a:t>
            </a:r>
          </a:p>
          <a:p>
            <a:pPr lvl="2" algn="l" rtl="0"/>
            <a:r>
              <a:rPr lang="en-US" sz="1800" dirty="0">
                <a:effectLst/>
              </a:rPr>
              <a:t>to optimize the point embedding to augment PCT’s ability of local feature extraction. </a:t>
            </a:r>
          </a:p>
          <a:p>
            <a:pPr marL="457200" lvl="1" indent="0" algn="l" rtl="0">
              <a:buNone/>
            </a:pPr>
            <a:br>
              <a:rPr lang="en-US" sz="2000" dirty="0">
                <a:effectLst/>
              </a:rPr>
            </a:br>
            <a:br>
              <a:rPr lang="en-US" sz="2000" dirty="0">
                <a:effectLst/>
              </a:rPr>
            </a:br>
            <a:endParaRPr lang="en-US" sz="2000" dirty="0">
              <a:effectLst/>
            </a:endParaRPr>
          </a:p>
          <a:p>
            <a:pPr algn="l" rtl="0"/>
            <a:endParaRPr lang="he-IL" dirty="0"/>
          </a:p>
        </p:txBody>
      </p:sp>
    </p:spTree>
    <p:extLst>
      <p:ext uri="{BB962C8B-B14F-4D97-AF65-F5344CB8AC3E}">
        <p14:creationId xmlns:p14="http://schemas.microsoft.com/office/powerpoint/2010/main" val="2932192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670560" y="2096064"/>
                <a:ext cx="10596997" cy="4860996"/>
              </a:xfrm>
            </p:spPr>
            <p:txBody>
              <a:bodyPr>
                <a:normAutofit fontScale="70000" lnSpcReduction="20000"/>
              </a:bodyPr>
              <a:lstStyle/>
              <a:p>
                <a:pPr algn="l" rtl="0"/>
                <a:r>
                  <a:rPr lang="en-US" dirty="0">
                    <a:effectLst/>
                  </a:rPr>
                  <a:t>Neighbor Embedding for Augmented Local Feature Representation</a:t>
                </a:r>
                <a:endParaRPr lang="en-US" sz="2000" dirty="0">
                  <a:effectLst/>
                </a:endParaRPr>
              </a:p>
              <a:p>
                <a:pPr lvl="1" algn="l" rtl="0"/>
                <a:r>
                  <a:rPr lang="en-US" sz="2000" dirty="0">
                    <a:effectLst/>
                  </a:rPr>
                  <a:t>In order to down sample the paper use farthest point sampling (FPS) algorithm </a:t>
                </a:r>
              </a:p>
              <a:p>
                <a:pPr lvl="1" algn="l" rtl="0"/>
                <a:r>
                  <a:rPr lang="en-US" sz="2000" dirty="0">
                    <a:effectLst/>
                  </a:rPr>
                  <a:t>for each sampled point p </a:t>
                </a:r>
                <a14:m>
                  <m:oMath xmlns:m="http://schemas.openxmlformats.org/officeDocument/2006/math">
                    <m:r>
                      <a:rPr lang="en-US" sz="2000" b="0" i="1" smtClean="0">
                        <a:effectLst/>
                        <a:latin typeface="Cambria Math" panose="02040503050406030204" pitchFamily="18" charset="0"/>
                      </a:rPr>
                      <m:t>∈ </m:t>
                    </m:r>
                  </m:oMath>
                </a14:m>
                <a:r>
                  <a:rPr lang="en-US" sz="2000" dirty="0">
                    <a:effectLst/>
                  </a:rPr>
                  <a:t>Ps,  let KNN(p; P) be its k-nearest neighbors in P.</a:t>
                </a:r>
              </a:p>
              <a:p>
                <a:pPr lvl="1" algn="l" rtl="0"/>
                <a:r>
                  <a:rPr lang="en-US" sz="2000" dirty="0">
                    <a:effectLst/>
                  </a:rPr>
                  <a:t> We then compute t</a:t>
                </a:r>
                <a:r>
                  <a:rPr lang="en-US" sz="2100" dirty="0">
                    <a:effectLst/>
                  </a:rPr>
                  <a:t>he output feature Fs as follows </a:t>
                </a:r>
              </a:p>
              <a:p>
                <a:pPr lvl="1" algn="l" rtl="0"/>
                <a:endParaRPr lang="en-US" sz="2100" dirty="0">
                  <a:effectLst/>
                </a:endParaRPr>
              </a:p>
              <a:p>
                <a:pPr lvl="1" algn="l" rtl="0"/>
                <a:endParaRPr lang="en-US" sz="2100" dirty="0">
                  <a:effectLst/>
                </a:endParaRPr>
              </a:p>
              <a:p>
                <a:pPr lvl="1" algn="l" rtl="0"/>
                <a:endParaRPr lang="en-US" sz="2100" dirty="0">
                  <a:effectLst/>
                </a:endParaRPr>
              </a:p>
              <a:p>
                <a:pPr marL="457200" lvl="1" indent="0" algn="l" rtl="0">
                  <a:buNone/>
                </a:pPr>
                <a:endParaRPr lang="en-US" sz="2100" dirty="0">
                  <a:effectLst/>
                </a:endParaRPr>
              </a:p>
              <a:p>
                <a:pPr lvl="1" algn="l" rtl="0"/>
                <a:r>
                  <a:rPr lang="en-US" sz="2100" dirty="0">
                    <a:effectLst/>
                  </a:rPr>
                  <a:t>F(p) is the input features of point p</a:t>
                </a:r>
              </a:p>
              <a:p>
                <a:pPr lvl="1" algn="l" rtl="0"/>
                <a14:m>
                  <m:oMath xmlns:m="http://schemas.openxmlformats.org/officeDocument/2006/math">
                    <m:sSub>
                      <m:sSubPr>
                        <m:ctrlPr>
                          <a:rPr lang="en-US" sz="2100" b="0" i="1" dirty="0" smtClean="0">
                            <a:effectLst/>
                            <a:latin typeface="Cambria Math" panose="02040503050406030204" pitchFamily="18" charset="0"/>
                          </a:rPr>
                        </m:ctrlPr>
                      </m:sSubPr>
                      <m:e>
                        <m:r>
                          <a:rPr lang="en-US" sz="2100" i="1" dirty="0" smtClean="0">
                            <a:effectLst/>
                            <a:latin typeface="Cambria Math" panose="02040503050406030204" pitchFamily="18" charset="0"/>
                          </a:rPr>
                          <m:t>𝐹</m:t>
                        </m:r>
                      </m:e>
                      <m:sub>
                        <m:r>
                          <a:rPr lang="en-US" sz="2100" i="1" dirty="0" smtClean="0">
                            <a:effectLst/>
                            <a:latin typeface="Cambria Math" panose="02040503050406030204" pitchFamily="18" charset="0"/>
                          </a:rPr>
                          <m:t>𝑠</m:t>
                        </m:r>
                      </m:sub>
                    </m:sSub>
                  </m:oMath>
                </a14:m>
                <a:r>
                  <a:rPr lang="en-US" sz="2100" dirty="0">
                    <a:effectLst/>
                  </a:rPr>
                  <a:t>(p) is the output feature of sampled point p</a:t>
                </a:r>
              </a:p>
              <a:p>
                <a:pPr lvl="1" algn="l" rtl="0"/>
                <a:r>
                  <a:rPr lang="en-US" sz="2100" dirty="0">
                    <a:effectLst/>
                  </a:rPr>
                  <a:t>MP is the max-pooling operator</a:t>
                </a:r>
              </a:p>
              <a:p>
                <a:pPr lvl="1" algn="l" rtl="0"/>
                <a:r>
                  <a:rPr lang="en-US" sz="2100" dirty="0">
                    <a:effectLst/>
                  </a:rPr>
                  <a:t>RP(x; k) is the operator for repeating a vector x, k times to form a matrix. </a:t>
                </a:r>
              </a:p>
              <a:p>
                <a:pPr lvl="1" algn="l" rtl="0"/>
                <a:r>
                  <a:rPr lang="en-US" sz="2100" dirty="0">
                    <a:effectLst/>
                  </a:rPr>
                  <a:t>The idea of concatenating the feature among sampled point and its neighbors. </a:t>
                </a:r>
                <a:br>
                  <a:rPr lang="en-US" sz="2100" dirty="0">
                    <a:effectLst/>
                  </a:rPr>
                </a:br>
                <a:br>
                  <a:rPr lang="en-US" sz="2100" dirty="0">
                    <a:effectLst/>
                  </a:rPr>
                </a:br>
                <a:r>
                  <a:rPr lang="en-US" sz="2100" dirty="0">
                    <a:effectLst/>
                  </a:rPr>
                  <a:t> </a:t>
                </a:r>
                <a:br>
                  <a:rPr lang="en-US" sz="2100" dirty="0">
                    <a:effectLst/>
                  </a:rPr>
                </a:br>
                <a:br>
                  <a:rPr lang="en-US" sz="2100" dirty="0">
                    <a:effectLst/>
                  </a:rPr>
                </a:br>
                <a:endParaRPr lang="en-US" sz="2100" dirty="0">
                  <a:effectLst/>
                </a:endParaRPr>
              </a:p>
              <a:p>
                <a:pPr algn="l" rtl="0"/>
                <a:endParaRPr lang="he-IL" dirty="0"/>
              </a:p>
            </p:txBody>
          </p:sp>
        </mc:Choice>
        <mc:Fallback xmlns="">
          <p:sp>
            <p:nvSpPr>
              <p:cNvPr id="3" name="מציין מיקום תוכן 2">
                <a:extLst>
                  <a:ext uri="{FF2B5EF4-FFF2-40B4-BE49-F238E27FC236}">
                    <a16:creationId xmlns:a16="http://schemas.microsoft.com/office/drawing/2014/main" id="{0FDB27D4-C5D3-E0E8-53CD-9EE1A2DE842E}"/>
                  </a:ext>
                </a:extLst>
              </p:cNvPr>
              <p:cNvSpPr>
                <a:spLocks noGrp="1" noRot="1" noChangeAspect="1" noMove="1" noResize="1" noEditPoints="1" noAdjustHandles="1" noChangeArrowheads="1" noChangeShapeType="1" noTextEdit="1"/>
              </p:cNvSpPr>
              <p:nvPr>
                <p:ph idx="1"/>
              </p:nvPr>
            </p:nvSpPr>
            <p:spPr>
              <a:xfrm>
                <a:off x="670560" y="2096064"/>
                <a:ext cx="10596997" cy="4860996"/>
              </a:xfrm>
              <a:blipFill>
                <a:blip r:embed="rId2"/>
                <a:stretch>
                  <a:fillRect l="-58" t="-251"/>
                </a:stretch>
              </a:blipFill>
            </p:spPr>
            <p:txBody>
              <a:bodyPr/>
              <a:lstStyle/>
              <a:p>
                <a:r>
                  <a:rPr lang="he-IL">
                    <a:noFill/>
                  </a:rPr>
                  <a:t> </a:t>
                </a:r>
              </a:p>
            </p:txBody>
          </p:sp>
        </mc:Fallback>
      </mc:AlternateContent>
      <p:pic>
        <p:nvPicPr>
          <p:cNvPr id="6" name="תמונה 5">
            <a:extLst>
              <a:ext uri="{FF2B5EF4-FFF2-40B4-BE49-F238E27FC236}">
                <a16:creationId xmlns:a16="http://schemas.microsoft.com/office/drawing/2014/main" id="{29A34AC4-6AAB-83D0-7194-E9B998D970C9}"/>
              </a:ext>
            </a:extLst>
          </p:cNvPr>
          <p:cNvPicPr>
            <a:picLocks noChangeAspect="1"/>
          </p:cNvPicPr>
          <p:nvPr/>
        </p:nvPicPr>
        <p:blipFill>
          <a:blip r:embed="rId3"/>
          <a:stretch>
            <a:fillRect/>
          </a:stretch>
        </p:blipFill>
        <p:spPr>
          <a:xfrm>
            <a:off x="3954780" y="3360420"/>
            <a:ext cx="3855720" cy="908738"/>
          </a:xfrm>
          <a:prstGeom prst="rect">
            <a:avLst/>
          </a:prstGeom>
        </p:spPr>
      </p:pic>
    </p:spTree>
    <p:extLst>
      <p:ext uri="{BB962C8B-B14F-4D97-AF65-F5344CB8AC3E}">
        <p14:creationId xmlns:p14="http://schemas.microsoft.com/office/powerpoint/2010/main" val="2693238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mc:AlternateContent xmlns:mc="http://schemas.openxmlformats.org/markup-compatibility/2006">
        <mc:Choice xmlns:a14="http://schemas.microsoft.com/office/drawing/2010/main" Requires="a14">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fontScale="85000" lnSpcReduction="20000"/>
              </a:bodyPr>
              <a:lstStyle/>
              <a:p>
                <a:pPr algn="l" rtl="0"/>
                <a:r>
                  <a:rPr lang="en-US" dirty="0">
                    <a:effectLst/>
                  </a:rPr>
                  <a:t>Neighbor Embedding for Augmented Local Feature Representation</a:t>
                </a:r>
              </a:p>
              <a:p>
                <a:pPr lvl="1" algn="l" rtl="0"/>
                <a:r>
                  <a:rPr lang="en-US" sz="2000" dirty="0">
                    <a:effectLst/>
                  </a:rPr>
                  <a:t>neighbor embedding module comprises two LBR layers and two SG (sampling and grouping)</a:t>
                </a:r>
                <a:br>
                  <a:rPr lang="en-US" sz="2000" dirty="0">
                    <a:effectLst/>
                  </a:rPr>
                </a:br>
                <a:r>
                  <a:rPr lang="en-US" sz="2000" dirty="0">
                    <a:effectLst/>
                  </a:rPr>
                  <a:t>layers, to gradually enlarge the receptive field during feature aggregation, as is done in CNNs. </a:t>
                </a:r>
              </a:p>
              <a:p>
                <a:pPr lvl="1" algn="l" rtl="0"/>
                <a:r>
                  <a:rPr lang="en-US" sz="2000" dirty="0">
                    <a:effectLst/>
                  </a:rPr>
                  <a:t>The SG layer aggregates features from the local neighbors for each point grouped by k-NN search using Euclidean distance during point cloud sampling. </a:t>
                </a:r>
              </a:p>
              <a:p>
                <a:pPr lvl="1" algn="l" rtl="0"/>
                <a:r>
                  <a:rPr lang="en-US" sz="2000" dirty="0">
                    <a:effectLst/>
                  </a:rPr>
                  <a:t>assuming  that SG layer takes a point cloud P with N points and corresponding features F as input and outputs a sampled point cloud </a:t>
                </a:r>
                <a14:m>
                  <m:oMath xmlns:m="http://schemas.openxmlformats.org/officeDocument/2006/math">
                    <m:sSub>
                      <m:sSubPr>
                        <m:ctrlPr>
                          <a:rPr lang="en-US" sz="2000" b="0" i="1" smtClean="0">
                            <a:effectLst/>
                            <a:latin typeface="Cambria Math" panose="02040503050406030204" pitchFamily="18" charset="0"/>
                          </a:rPr>
                        </m:ctrlPr>
                      </m:sSubPr>
                      <m:e>
                        <m:r>
                          <a:rPr lang="en-US" sz="2000" b="0" i="1" smtClean="0">
                            <a:effectLst/>
                            <a:latin typeface="Cambria Math" panose="02040503050406030204" pitchFamily="18" charset="0"/>
                          </a:rPr>
                          <m:t>𝑃</m:t>
                        </m:r>
                      </m:e>
                      <m:sub>
                        <m:r>
                          <a:rPr lang="en-US" sz="2000" b="0" i="1" smtClean="0">
                            <a:effectLst/>
                            <a:latin typeface="Cambria Math" panose="02040503050406030204" pitchFamily="18" charset="0"/>
                          </a:rPr>
                          <m:t>𝑠</m:t>
                        </m:r>
                      </m:sub>
                    </m:sSub>
                    <m:r>
                      <a:rPr lang="en-US" sz="2000" b="0" i="1" smtClean="0">
                        <a:effectLst/>
                        <a:latin typeface="Cambria Math" panose="02040503050406030204" pitchFamily="18" charset="0"/>
                      </a:rPr>
                      <m:t> </m:t>
                    </m:r>
                  </m:oMath>
                </a14:m>
                <a:r>
                  <a:rPr lang="en-US" sz="2000" dirty="0">
                    <a:effectLst/>
                  </a:rPr>
                  <a:t>with </a:t>
                </a:r>
                <a14:m>
                  <m:oMath xmlns:m="http://schemas.openxmlformats.org/officeDocument/2006/math">
                    <m:r>
                      <a:rPr lang="en-US" sz="2000" i="1" dirty="0" smtClean="0">
                        <a:effectLst/>
                        <a:latin typeface="Cambria Math" panose="02040503050406030204" pitchFamily="18" charset="0"/>
                      </a:rPr>
                      <m:t>𝑁𝑠</m:t>
                    </m:r>
                  </m:oMath>
                </a14:m>
                <a:r>
                  <a:rPr lang="en-US" sz="2000" dirty="0">
                    <a:effectLst/>
                  </a:rPr>
                  <a:t> points and its corresponding aggregated features Fs. </a:t>
                </a:r>
              </a:p>
              <a:p>
                <a:pPr marL="457200" lvl="1" indent="0" algn="l" rtl="0">
                  <a:buNone/>
                </a:pPr>
                <a:br>
                  <a:rPr lang="en-US" sz="2100" dirty="0">
                    <a:effectLst/>
                  </a:rPr>
                </a:br>
                <a:r>
                  <a:rPr lang="en-US" sz="2100" dirty="0">
                    <a:effectLst/>
                  </a:rPr>
                  <a:t> </a:t>
                </a:r>
                <a:br>
                  <a:rPr lang="en-US" sz="2100" dirty="0">
                    <a:effectLst/>
                  </a:rPr>
                </a:br>
                <a:br>
                  <a:rPr lang="en-US" sz="2000" dirty="0">
                    <a:effectLst/>
                  </a:rPr>
                </a:br>
                <a:endParaRPr lang="en-US" sz="2000" dirty="0">
                  <a:effectLst/>
                </a:endParaRPr>
              </a:p>
              <a:p>
                <a:pPr algn="l" rtl="0"/>
                <a:endParaRPr lang="he-IL" dirty="0"/>
              </a:p>
            </p:txBody>
          </p:sp>
        </mc:Choice>
        <mc:Fallback>
          <p:sp>
            <p:nvSpPr>
              <p:cNvPr id="3" name="מציין מיקום תוכן 2">
                <a:extLst>
                  <a:ext uri="{FF2B5EF4-FFF2-40B4-BE49-F238E27FC236}">
                    <a16:creationId xmlns:a16="http://schemas.microsoft.com/office/drawing/2014/main" id="{0FDB27D4-C5D3-E0E8-53CD-9EE1A2DE842E}"/>
                  </a:ext>
                </a:extLst>
              </p:cNvPr>
              <p:cNvSpPr>
                <a:spLocks noGrp="1" noRot="1" noChangeAspect="1" noMove="1" noResize="1" noEditPoints="1" noAdjustHandles="1" noChangeArrowheads="1" noChangeShapeType="1" noTextEdit="1"/>
              </p:cNvSpPr>
              <p:nvPr>
                <p:ph idx="1"/>
              </p:nvPr>
            </p:nvSpPr>
            <p:spPr>
              <a:blipFill>
                <a:blip r:embed="rId2"/>
                <a:stretch>
                  <a:fillRect l="-294" t="-660"/>
                </a:stretch>
              </a:blipFill>
            </p:spPr>
            <p:txBody>
              <a:bodyPr/>
              <a:lstStyle/>
              <a:p>
                <a:r>
                  <a:rPr lang="he-IL">
                    <a:noFill/>
                  </a:rPr>
                  <a:t> </a:t>
                </a:r>
              </a:p>
            </p:txBody>
          </p:sp>
        </mc:Fallback>
      </mc:AlternateContent>
      <p:pic>
        <p:nvPicPr>
          <p:cNvPr id="5" name="תמונה 4">
            <a:extLst>
              <a:ext uri="{FF2B5EF4-FFF2-40B4-BE49-F238E27FC236}">
                <a16:creationId xmlns:a16="http://schemas.microsoft.com/office/drawing/2014/main" id="{EE0A52B5-9931-C0DE-5F30-EA6463181FEE}"/>
              </a:ext>
            </a:extLst>
          </p:cNvPr>
          <p:cNvPicPr>
            <a:picLocks noChangeAspect="1"/>
          </p:cNvPicPr>
          <p:nvPr/>
        </p:nvPicPr>
        <p:blipFill>
          <a:blip r:embed="rId3"/>
          <a:stretch>
            <a:fillRect/>
          </a:stretch>
        </p:blipFill>
        <p:spPr>
          <a:xfrm>
            <a:off x="1996440" y="4388322"/>
            <a:ext cx="9088236" cy="2361559"/>
          </a:xfrm>
          <a:prstGeom prst="rect">
            <a:avLst/>
          </a:prstGeom>
        </p:spPr>
      </p:pic>
    </p:spTree>
    <p:extLst>
      <p:ext uri="{BB962C8B-B14F-4D97-AF65-F5344CB8AC3E}">
        <p14:creationId xmlns:p14="http://schemas.microsoft.com/office/powerpoint/2010/main" val="3210158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marL="0" indent="0" algn="l" rtl="0">
              <a:buNone/>
            </a:pPr>
            <a:endParaRPr lang="he-IL" dirty="0"/>
          </a:p>
        </p:txBody>
      </p:sp>
      <p:pic>
        <p:nvPicPr>
          <p:cNvPr id="5" name="תמונה 4">
            <a:extLst>
              <a:ext uri="{FF2B5EF4-FFF2-40B4-BE49-F238E27FC236}">
                <a16:creationId xmlns:a16="http://schemas.microsoft.com/office/drawing/2014/main" id="{72A5383A-2CCA-2710-0D85-0E3697EB0678}"/>
              </a:ext>
            </a:extLst>
          </p:cNvPr>
          <p:cNvPicPr>
            <a:picLocks noChangeAspect="1"/>
          </p:cNvPicPr>
          <p:nvPr/>
        </p:nvPicPr>
        <p:blipFill rotWithShape="1">
          <a:blip r:embed="rId2"/>
          <a:srcRect b="19459"/>
          <a:stretch/>
        </p:blipFill>
        <p:spPr>
          <a:xfrm>
            <a:off x="855783" y="2178680"/>
            <a:ext cx="10480434" cy="2187580"/>
          </a:xfrm>
          <a:prstGeom prst="rect">
            <a:avLst/>
          </a:prstGeom>
        </p:spPr>
      </p:pic>
      <p:grpSp>
        <p:nvGrpSpPr>
          <p:cNvPr id="6" name="קבוצה 5">
            <a:extLst>
              <a:ext uri="{FF2B5EF4-FFF2-40B4-BE49-F238E27FC236}">
                <a16:creationId xmlns:a16="http://schemas.microsoft.com/office/drawing/2014/main" id="{FA27A55F-9EE2-394C-08D2-37271C5146E5}"/>
              </a:ext>
            </a:extLst>
          </p:cNvPr>
          <p:cNvGrpSpPr/>
          <p:nvPr/>
        </p:nvGrpSpPr>
        <p:grpSpPr>
          <a:xfrm>
            <a:off x="850458" y="4389280"/>
            <a:ext cx="5182205" cy="897330"/>
            <a:chOff x="517542" y="5234473"/>
            <a:chExt cx="5573133" cy="1223405"/>
          </a:xfrm>
        </p:grpSpPr>
        <p:pic>
          <p:nvPicPr>
            <p:cNvPr id="7" name="תמונה 6">
              <a:extLst>
                <a:ext uri="{FF2B5EF4-FFF2-40B4-BE49-F238E27FC236}">
                  <a16:creationId xmlns:a16="http://schemas.microsoft.com/office/drawing/2014/main" id="{A5786839-A2FC-6F2D-B874-E542CBD24766}"/>
                </a:ext>
              </a:extLst>
            </p:cNvPr>
            <p:cNvPicPr>
              <a:picLocks noChangeAspect="1"/>
            </p:cNvPicPr>
            <p:nvPr/>
          </p:nvPicPr>
          <p:blipFill rotWithShape="1">
            <a:blip r:embed="rId3"/>
            <a:srcRect r="53969"/>
            <a:stretch/>
          </p:blipFill>
          <p:spPr>
            <a:xfrm>
              <a:off x="517542" y="5771982"/>
              <a:ext cx="5573132" cy="685896"/>
            </a:xfrm>
            <a:prstGeom prst="rect">
              <a:avLst/>
            </a:prstGeom>
          </p:spPr>
        </p:pic>
        <p:pic>
          <p:nvPicPr>
            <p:cNvPr id="8" name="תמונה 7">
              <a:extLst>
                <a:ext uri="{FF2B5EF4-FFF2-40B4-BE49-F238E27FC236}">
                  <a16:creationId xmlns:a16="http://schemas.microsoft.com/office/drawing/2014/main" id="{5D2F6D24-EDAD-68BC-10A2-AD57FB4CF784}"/>
                </a:ext>
              </a:extLst>
            </p:cNvPr>
            <p:cNvPicPr>
              <a:picLocks noChangeAspect="1"/>
            </p:cNvPicPr>
            <p:nvPr/>
          </p:nvPicPr>
          <p:blipFill rotWithShape="1">
            <a:blip r:embed="rId3"/>
            <a:srcRect l="46031" t="18833"/>
            <a:stretch/>
          </p:blipFill>
          <p:spPr>
            <a:xfrm>
              <a:off x="517542" y="5234473"/>
              <a:ext cx="5573133" cy="556726"/>
            </a:xfrm>
            <a:prstGeom prst="rect">
              <a:avLst/>
            </a:prstGeom>
          </p:spPr>
        </p:pic>
      </p:grpSp>
    </p:spTree>
    <p:extLst>
      <p:ext uri="{BB962C8B-B14F-4D97-AF65-F5344CB8AC3E}">
        <p14:creationId xmlns:p14="http://schemas.microsoft.com/office/powerpoint/2010/main" val="15578306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00100" y="2073204"/>
                <a:ext cx="10743595" cy="4571436"/>
              </a:xfrm>
            </p:spPr>
            <p:txBody>
              <a:bodyPr>
                <a:normAutofit fontScale="92500" lnSpcReduction="20000"/>
              </a:bodyPr>
              <a:lstStyle/>
              <a:p>
                <a:pPr algn="l" rtl="0"/>
                <a:r>
                  <a:rPr lang="en-US" sz="1600" dirty="0">
                    <a:effectLst/>
                  </a:rPr>
                  <a:t>PCT encoder math</a:t>
                </a:r>
              </a:p>
              <a:p>
                <a:pPr lvl="1" algn="l" rtl="0"/>
                <a14:m>
                  <m:oMath xmlns:m="http://schemas.openxmlformats.org/officeDocument/2006/math">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𝑊</m:t>
                        </m:r>
                      </m:e>
                      <m:sub>
                        <m:r>
                          <a:rPr lang="en-US" sz="1600">
                            <a:effectLst/>
                            <a:latin typeface="Cambria Math" panose="02040503050406030204" pitchFamily="18" charset="0"/>
                          </a:rPr>
                          <m:t>0</m:t>
                        </m:r>
                      </m:sub>
                    </m:sSub>
                    <m:r>
                      <a:rPr lang="en-US" sz="1600">
                        <a:effectLst/>
                        <a:latin typeface="Cambria Math" panose="02040503050406030204" pitchFamily="18" charset="0"/>
                      </a:rPr>
                      <m:t>− </m:t>
                    </m:r>
                  </m:oMath>
                </a14:m>
                <a:r>
                  <a:rPr lang="en-US" sz="1600" dirty="0">
                    <a:effectLst/>
                  </a:rPr>
                  <a:t>weights of the linear layer</a:t>
                </a:r>
              </a:p>
              <a:p>
                <a:pPr lvl="1" algn="l" rtl="0"/>
                <a14:m>
                  <m:oMath xmlns:m="http://schemas.openxmlformats.org/officeDocument/2006/math">
                    <m:sSub>
                      <m:sSubPr>
                        <m:ctrlPr>
                          <a:rPr lang="en-US" sz="1600" i="1" dirty="0" smtClean="0">
                            <a:effectLst/>
                            <a:latin typeface="Cambria Math" panose="02040503050406030204" pitchFamily="18" charset="0"/>
                          </a:rPr>
                        </m:ctrlPr>
                      </m:sSubPr>
                      <m:e>
                        <m:r>
                          <a:rPr lang="en-US" sz="1600" dirty="0">
                            <a:effectLst/>
                            <a:latin typeface="Cambria Math" panose="02040503050406030204" pitchFamily="18" charset="0"/>
                          </a:rPr>
                          <m:t>𝐹</m:t>
                        </m:r>
                      </m:e>
                      <m:sub>
                        <m:r>
                          <a:rPr lang="en-US" sz="1600" dirty="0">
                            <a:effectLst/>
                            <a:latin typeface="Cambria Math" panose="02040503050406030204" pitchFamily="18" charset="0"/>
                          </a:rPr>
                          <m:t>𝑔</m:t>
                        </m:r>
                      </m:sub>
                    </m:sSub>
                  </m:oMath>
                </a14:m>
                <a:r>
                  <a:rPr lang="en-US" sz="1600" dirty="0">
                    <a:effectLst/>
                  </a:rPr>
                  <a:t>  - representing the point cloud </a:t>
                </a:r>
              </a:p>
              <a:p>
                <a:pPr lvl="1" algn="l" rtl="0"/>
                <a14:m>
                  <m:oMath xmlns:m="http://schemas.openxmlformats.org/officeDocument/2006/math">
                    <m:r>
                      <a:rPr lang="en-US" sz="1600">
                        <a:effectLst/>
                        <a:latin typeface="Cambria Math" panose="02040503050406030204" pitchFamily="18" charset="0"/>
                      </a:rPr>
                      <m:t>𝐴</m:t>
                    </m:r>
                    <m:sSup>
                      <m:sSupPr>
                        <m:ctrlPr>
                          <a:rPr lang="en-US" sz="1600" i="1">
                            <a:effectLst/>
                            <a:latin typeface="Cambria Math" panose="02040503050406030204" pitchFamily="18" charset="0"/>
                          </a:rPr>
                        </m:ctrlPr>
                      </m:sSupPr>
                      <m:e>
                        <m:r>
                          <a:rPr lang="en-US" sz="1600">
                            <a:effectLst/>
                            <a:latin typeface="Cambria Math" panose="02040503050406030204" pitchFamily="18" charset="0"/>
                          </a:rPr>
                          <m:t>𝑇</m:t>
                        </m:r>
                      </m:e>
                      <m:sup>
                        <m:r>
                          <a:rPr lang="en-US" sz="1600">
                            <a:effectLst/>
                            <a:latin typeface="Cambria Math" panose="02040503050406030204" pitchFamily="18" charset="0"/>
                          </a:rPr>
                          <m:t>𝑖</m:t>
                        </m:r>
                      </m:sup>
                    </m:sSup>
                  </m:oMath>
                </a14:m>
                <a:r>
                  <a:rPr lang="en-US" sz="1600" dirty="0">
                    <a:effectLst/>
                  </a:rPr>
                  <a:t> - represents the </a:t>
                </a:r>
                <a:r>
                  <a:rPr lang="en-US" sz="1600" dirty="0" err="1">
                    <a:effectLst/>
                  </a:rPr>
                  <a:t>i-th</a:t>
                </a:r>
                <a:r>
                  <a:rPr lang="en-US" sz="1600" dirty="0">
                    <a:effectLst/>
                  </a:rPr>
                  <a:t> attention layer </a:t>
                </a:r>
              </a:p>
              <a:p>
                <a:pPr lvl="1" algn="l" rtl="0"/>
                <a14:m>
                  <m:oMath xmlns:m="http://schemas.openxmlformats.org/officeDocument/2006/math">
                    <m:r>
                      <a:rPr lang="en-US" sz="1600">
                        <a:effectLst/>
                        <a:latin typeface="Cambria Math" panose="02040503050406030204" pitchFamily="18" charset="0"/>
                      </a:rPr>
                      <m:t>𝑃</m:t>
                    </m:r>
                    <m:r>
                      <a:rPr lang="en-US" sz="1600">
                        <a:effectLst/>
                        <a:latin typeface="Cambria Math" panose="02040503050406030204" pitchFamily="18" charset="0"/>
                      </a:rPr>
                      <m:t> − </m:t>
                    </m:r>
                  </m:oMath>
                </a14:m>
                <a:r>
                  <a:rPr lang="en-US" sz="1600" dirty="0">
                    <a:effectLst/>
                  </a:rPr>
                  <a:t>input point cloud  with N point each d dimension </a:t>
                </a:r>
              </a:p>
              <a:p>
                <a:pPr lvl="1" algn="l" rtl="0"/>
                <a14:m>
                  <m:oMath xmlns:m="http://schemas.openxmlformats.org/officeDocument/2006/math">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𝑑</m:t>
                        </m:r>
                      </m:e>
                      <m:sub>
                        <m:r>
                          <a:rPr lang="en-US" sz="1600">
                            <a:effectLst/>
                            <a:latin typeface="Cambria Math" panose="02040503050406030204" pitchFamily="18" charset="0"/>
                          </a:rPr>
                          <m:t>𝑒</m:t>
                        </m:r>
                      </m:sub>
                    </m:sSub>
                    <m:r>
                      <a:rPr lang="en-US" sz="1600">
                        <a:effectLst/>
                        <a:latin typeface="Cambria Math" panose="02040503050406030204" pitchFamily="18" charset="0"/>
                      </a:rPr>
                      <m:t> −</m:t>
                    </m:r>
                  </m:oMath>
                </a14:m>
                <a:r>
                  <a:rPr lang="en-US" sz="1600" dirty="0">
                    <a:effectLst/>
                  </a:rPr>
                  <a:t> </a:t>
                </a:r>
                <a14:m>
                  <m:oMath xmlns:m="http://schemas.openxmlformats.org/officeDocument/2006/math">
                    <m:r>
                      <a:rPr lang="en-US" sz="1600">
                        <a:effectLst/>
                        <a:latin typeface="Cambria Math" panose="02040503050406030204" pitchFamily="18" charset="0"/>
                      </a:rPr>
                      <m:t>𝑡</m:t>
                    </m:r>
                    <m:r>
                      <a:rPr lang="en-US" sz="1600">
                        <a:effectLst/>
                        <a:latin typeface="Cambria Math" panose="02040503050406030204" pitchFamily="18" charset="0"/>
                      </a:rPr>
                      <m:t>h</m:t>
                    </m:r>
                    <m:r>
                      <a:rPr lang="en-US" sz="1600">
                        <a:effectLst/>
                        <a:latin typeface="Cambria Math" panose="02040503050406030204" pitchFamily="18" charset="0"/>
                      </a:rPr>
                      <m:t>𝑒</m:t>
                    </m:r>
                    <m:r>
                      <a:rPr lang="en-US" sz="1600">
                        <a:effectLst/>
                        <a:latin typeface="Cambria Math" panose="02040503050406030204" pitchFamily="18" charset="0"/>
                      </a:rPr>
                      <m:t> </m:t>
                    </m:r>
                    <m:r>
                      <a:rPr lang="en-US" sz="1600">
                        <a:effectLst/>
                        <a:latin typeface="Cambria Math" panose="02040503050406030204" pitchFamily="18" charset="0"/>
                      </a:rPr>
                      <m:t>𝑒𝑚𝑏𝑒𝑑𝑑𝑒𝑑</m:t>
                    </m:r>
                    <m:r>
                      <a:rPr lang="en-US" sz="1600">
                        <a:effectLst/>
                        <a:latin typeface="Cambria Math" panose="02040503050406030204" pitchFamily="18" charset="0"/>
                      </a:rPr>
                      <m:t> </m:t>
                    </m:r>
                    <m:r>
                      <a:rPr lang="en-US" sz="1600">
                        <a:effectLst/>
                        <a:latin typeface="Cambria Math" panose="02040503050406030204" pitchFamily="18" charset="0"/>
                      </a:rPr>
                      <m:t>𝑓𝑒𝑎𝑡𝑢𝑟𝑒</m:t>
                    </m:r>
                    <m:r>
                      <a:rPr lang="en-US" sz="1600">
                        <a:effectLst/>
                        <a:latin typeface="Cambria Math" panose="02040503050406030204" pitchFamily="18" charset="0"/>
                      </a:rPr>
                      <m:t> </m:t>
                    </m:r>
                  </m:oMath>
                </a14:m>
                <a:endParaRPr lang="en-US" sz="1600" dirty="0">
                  <a:effectLst/>
                </a:endParaRPr>
              </a:p>
              <a:p>
                <a:pPr lvl="1" algn="l" rtl="0"/>
                <a14:m>
                  <m:oMath xmlns:m="http://schemas.openxmlformats.org/officeDocument/2006/math">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𝐹</m:t>
                        </m:r>
                      </m:e>
                      <m:sub>
                        <m:r>
                          <a:rPr lang="en-US" sz="1600">
                            <a:effectLst/>
                            <a:latin typeface="Cambria Math" panose="02040503050406030204" pitchFamily="18" charset="0"/>
                          </a:rPr>
                          <m:t>𝑒</m:t>
                        </m:r>
                      </m:sub>
                    </m:sSub>
                    <m:r>
                      <a:rPr lang="en-US" sz="1600">
                        <a:effectLst/>
                        <a:latin typeface="Cambria Math" panose="02040503050406030204" pitchFamily="18" charset="0"/>
                      </a:rPr>
                      <m:t> −</m:t>
                    </m:r>
                  </m:oMath>
                </a14:m>
                <a:r>
                  <a:rPr lang="en-US" sz="1600" dirty="0">
                    <a:effectLst/>
                  </a:rPr>
                  <a:t> first learned via the Input Embedding module </a:t>
                </a:r>
              </a:p>
              <a:p>
                <a:pPr lvl="1" algn="l" rtl="0"/>
                <a14:m>
                  <m:oMath xmlns:m="http://schemas.openxmlformats.org/officeDocument/2006/math">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𝐹</m:t>
                        </m:r>
                      </m:e>
                      <m:sub>
                        <m:r>
                          <a:rPr lang="en-US" sz="1600">
                            <a:effectLst/>
                            <a:latin typeface="Cambria Math" panose="02040503050406030204" pitchFamily="18" charset="0"/>
                          </a:rPr>
                          <m:t>𝑂</m:t>
                        </m:r>
                      </m:sub>
                    </m:sSub>
                    <m:r>
                      <a:rPr lang="en-US" sz="1600">
                        <a:effectLst/>
                        <a:latin typeface="Cambria Math" panose="02040503050406030204" pitchFamily="18" charset="0"/>
                      </a:rPr>
                      <m:t> −</m:t>
                    </m:r>
                  </m:oMath>
                </a14:m>
                <a:r>
                  <a:rPr lang="en-US" sz="1600" dirty="0">
                    <a:effectLst/>
                  </a:rPr>
                  <a:t> The point-wise feature representation</a:t>
                </a:r>
              </a:p>
              <a:p>
                <a:pPr lvl="1" algn="l" rtl="0"/>
                <a14:m>
                  <m:oMath xmlns:m="http://schemas.openxmlformats.org/officeDocument/2006/math">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𝑑</m:t>
                        </m:r>
                      </m:e>
                      <m:sub>
                        <m:r>
                          <a:rPr lang="en-US" sz="1600">
                            <a:effectLst/>
                            <a:latin typeface="Cambria Math" panose="02040503050406030204" pitchFamily="18" charset="0"/>
                          </a:rPr>
                          <m:t>𝑜</m:t>
                        </m:r>
                      </m:sub>
                    </m:sSub>
                    <m:r>
                      <a:rPr lang="en-US" sz="1600">
                        <a:effectLst/>
                        <a:latin typeface="Cambria Math" panose="02040503050406030204" pitchFamily="18" charset="0"/>
                      </a:rPr>
                      <m:t> −</m:t>
                    </m:r>
                    <m:r>
                      <a:rPr lang="en-US" sz="1600">
                        <a:effectLst/>
                        <a:latin typeface="Cambria Math" panose="02040503050406030204" pitchFamily="18" charset="0"/>
                      </a:rPr>
                      <m:t>𝑑𝑖𝑚𝑒𝑛𝑠𝑖𝑜𝑛</m:t>
                    </m:r>
                    <m:r>
                      <a:rPr lang="en-US" sz="1600">
                        <a:effectLst/>
                        <a:latin typeface="Cambria Math" panose="02040503050406030204" pitchFamily="18" charset="0"/>
                      </a:rPr>
                      <m:t> </m:t>
                    </m:r>
                    <m:r>
                      <a:rPr lang="en-US" sz="1600">
                        <a:effectLst/>
                        <a:latin typeface="Cambria Math" panose="02040503050406030204" pitchFamily="18" charset="0"/>
                      </a:rPr>
                      <m:t>𝑜𝑓</m:t>
                    </m:r>
                    <m:r>
                      <a:rPr lang="en-US" sz="1600">
                        <a:effectLst/>
                        <a:latin typeface="Cambria Math" panose="02040503050406030204" pitchFamily="18" charset="0"/>
                      </a:rPr>
                      <m:t> </m:t>
                    </m:r>
                    <m:r>
                      <a:rPr lang="en-US" sz="1600">
                        <a:effectLst/>
                        <a:latin typeface="Cambria Math" panose="02040503050406030204" pitchFamily="18" charset="0"/>
                      </a:rPr>
                      <m:t>𝑜𝑓</m:t>
                    </m:r>
                    <m:r>
                      <a:rPr lang="en-US" sz="1600">
                        <a:effectLst/>
                        <a:latin typeface="Cambria Math" panose="02040503050406030204" pitchFamily="18" charset="0"/>
                      </a:rPr>
                      <m:t> </m:t>
                    </m:r>
                    <m:r>
                      <a:rPr lang="en-US" sz="1600">
                        <a:effectLst/>
                        <a:latin typeface="Cambria Math" panose="02040503050406030204" pitchFamily="18" charset="0"/>
                      </a:rPr>
                      <m:t>𝑓𝑒𝑎𝑡𝑢𝑟𝑒</m:t>
                    </m:r>
                    <m:r>
                      <m:rPr>
                        <m:nor/>
                      </m:rPr>
                      <a:rPr lang="en-US" sz="1600" dirty="0">
                        <a:effectLst/>
                      </a:rPr>
                      <m:t>representation</m:t>
                    </m:r>
                  </m:oMath>
                </a14:m>
                <a:br>
                  <a:rPr lang="en-US" sz="1200" dirty="0"/>
                </a:br>
                <a:br>
                  <a:rPr lang="en-US" sz="1200" dirty="0"/>
                </a:br>
                <a:br>
                  <a:rPr lang="en-US" sz="1200" i="1" dirty="0">
                    <a:latin typeface="Cambria Math" panose="02040503050406030204" pitchFamily="18" charset="0"/>
                  </a:rPr>
                </a:br>
                <a:r>
                  <a:rPr lang="en-US" sz="1200" i="1" dirty="0">
                    <a:latin typeface="Cambria Math" panose="02040503050406030204" pitchFamily="18" charset="0"/>
                  </a:rPr>
                  <a:t> </a:t>
                </a:r>
                <a:br>
                  <a:rPr lang="en-US" sz="1200" dirty="0"/>
                </a:br>
                <a:br>
                  <a:rPr lang="en-US" sz="1200" dirty="0"/>
                </a:br>
                <a:endParaRPr lang="en-US" sz="1200" dirty="0"/>
              </a:p>
              <a:p>
                <a:pPr lvl="1" algn="l" rtl="0"/>
                <a:endParaRPr lang="en-US" sz="1200" dirty="0"/>
              </a:p>
              <a:p>
                <a:pPr marL="0" indent="0" algn="l" rtl="0">
                  <a:buNone/>
                </a:pPr>
                <a:br>
                  <a:rPr lang="en-US" sz="1400" dirty="0"/>
                </a:br>
                <a:endParaRPr lang="he-IL" sz="1400" dirty="0"/>
              </a:p>
            </p:txBody>
          </p:sp>
        </mc:Choice>
        <mc:Fallback xmlns="">
          <p:sp>
            <p:nvSpPr>
              <p:cNvPr id="3" name="מציין מיקום תוכן 2">
                <a:extLst>
                  <a:ext uri="{FF2B5EF4-FFF2-40B4-BE49-F238E27FC236}">
                    <a16:creationId xmlns:a16="http://schemas.microsoft.com/office/drawing/2014/main" id="{0FDB27D4-C5D3-E0E8-53CD-9EE1A2DE842E}"/>
                  </a:ext>
                </a:extLst>
              </p:cNvPr>
              <p:cNvSpPr>
                <a:spLocks noGrp="1" noRot="1" noChangeAspect="1" noMove="1" noResize="1" noEditPoints="1" noAdjustHandles="1" noChangeArrowheads="1" noChangeShapeType="1" noTextEdit="1"/>
              </p:cNvSpPr>
              <p:nvPr>
                <p:ph idx="1"/>
              </p:nvPr>
            </p:nvSpPr>
            <p:spPr>
              <a:xfrm>
                <a:off x="800100" y="2073204"/>
                <a:ext cx="10743595" cy="4571436"/>
              </a:xfrm>
              <a:blipFill>
                <a:blip r:embed="rId2"/>
                <a:stretch>
                  <a:fillRect l="-170" t="-267"/>
                </a:stretch>
              </a:blipFill>
            </p:spPr>
            <p:txBody>
              <a:bodyPr/>
              <a:lstStyle/>
              <a:p>
                <a:r>
                  <a:rPr lang="he-IL">
                    <a:noFill/>
                  </a:rPr>
                  <a:t> </a:t>
                </a:r>
              </a:p>
            </p:txBody>
          </p:sp>
        </mc:Fallback>
      </mc:AlternateContent>
      <p:grpSp>
        <p:nvGrpSpPr>
          <p:cNvPr id="7" name="קבוצה 6">
            <a:extLst>
              <a:ext uri="{FF2B5EF4-FFF2-40B4-BE49-F238E27FC236}">
                <a16:creationId xmlns:a16="http://schemas.microsoft.com/office/drawing/2014/main" id="{2C72522C-F20C-8868-A6AF-C2588EE3887D}"/>
              </a:ext>
            </a:extLst>
          </p:cNvPr>
          <p:cNvGrpSpPr/>
          <p:nvPr/>
        </p:nvGrpSpPr>
        <p:grpSpPr>
          <a:xfrm>
            <a:off x="3541149" y="3292049"/>
            <a:ext cx="5099051" cy="3457931"/>
            <a:chOff x="3217313" y="1483859"/>
            <a:chExt cx="5099051" cy="3457931"/>
          </a:xfrm>
        </p:grpSpPr>
        <p:grpSp>
          <p:nvGrpSpPr>
            <p:cNvPr id="4" name="קבוצה 3">
              <a:extLst>
                <a:ext uri="{FF2B5EF4-FFF2-40B4-BE49-F238E27FC236}">
                  <a16:creationId xmlns:a16="http://schemas.microsoft.com/office/drawing/2014/main" id="{AF103C6E-B444-DB07-EB48-0E2DAAC25219}"/>
                </a:ext>
              </a:extLst>
            </p:cNvPr>
            <p:cNvGrpSpPr/>
            <p:nvPr/>
          </p:nvGrpSpPr>
          <p:grpSpPr>
            <a:xfrm>
              <a:off x="3217313" y="2097624"/>
              <a:ext cx="5099051" cy="2844166"/>
              <a:chOff x="3217313" y="2097624"/>
              <a:chExt cx="5099051" cy="2844166"/>
            </a:xfrm>
          </p:grpSpPr>
          <p:pic>
            <p:nvPicPr>
              <p:cNvPr id="6" name="תמונה 5">
                <a:extLst>
                  <a:ext uri="{FF2B5EF4-FFF2-40B4-BE49-F238E27FC236}">
                    <a16:creationId xmlns:a16="http://schemas.microsoft.com/office/drawing/2014/main" id="{CD83F9AA-4C72-5C45-44B9-DA6684A2877E}"/>
                  </a:ext>
                </a:extLst>
              </p:cNvPr>
              <p:cNvPicPr>
                <a:picLocks noChangeAspect="1"/>
              </p:cNvPicPr>
              <p:nvPr/>
            </p:nvPicPr>
            <p:blipFill>
              <a:blip r:embed="rId3"/>
              <a:stretch>
                <a:fillRect/>
              </a:stretch>
            </p:blipFill>
            <p:spPr>
              <a:xfrm>
                <a:off x="3217313" y="3836890"/>
                <a:ext cx="5099051" cy="1104900"/>
              </a:xfrm>
              <a:prstGeom prst="rect">
                <a:avLst/>
              </a:prstGeom>
            </p:spPr>
          </p:pic>
          <p:pic>
            <p:nvPicPr>
              <p:cNvPr id="8" name="תמונה 7">
                <a:extLst>
                  <a:ext uri="{FF2B5EF4-FFF2-40B4-BE49-F238E27FC236}">
                    <a16:creationId xmlns:a16="http://schemas.microsoft.com/office/drawing/2014/main" id="{E27115F7-CDE4-8368-F2DB-4D103F0F1FE6}"/>
                  </a:ext>
                </a:extLst>
              </p:cNvPr>
              <p:cNvPicPr>
                <a:picLocks noChangeAspect="1"/>
              </p:cNvPicPr>
              <p:nvPr/>
            </p:nvPicPr>
            <p:blipFill>
              <a:blip r:embed="rId4"/>
              <a:stretch>
                <a:fillRect/>
              </a:stretch>
            </p:blipFill>
            <p:spPr>
              <a:xfrm>
                <a:off x="6067193" y="2097624"/>
                <a:ext cx="905107" cy="218474"/>
              </a:xfrm>
              <a:prstGeom prst="rect">
                <a:avLst/>
              </a:prstGeom>
            </p:spPr>
          </p:pic>
          <p:pic>
            <p:nvPicPr>
              <p:cNvPr id="10" name="תמונה 9">
                <a:extLst>
                  <a:ext uri="{FF2B5EF4-FFF2-40B4-BE49-F238E27FC236}">
                    <a16:creationId xmlns:a16="http://schemas.microsoft.com/office/drawing/2014/main" id="{F11D86AD-9A4C-B74A-10F3-F6EF0C66B94E}"/>
                  </a:ext>
                </a:extLst>
              </p:cNvPr>
              <p:cNvPicPr>
                <a:picLocks noChangeAspect="1"/>
              </p:cNvPicPr>
              <p:nvPr/>
            </p:nvPicPr>
            <p:blipFill>
              <a:blip r:embed="rId5"/>
              <a:stretch>
                <a:fillRect/>
              </a:stretch>
            </p:blipFill>
            <p:spPr>
              <a:xfrm>
                <a:off x="6054852" y="2383980"/>
                <a:ext cx="929787" cy="218474"/>
              </a:xfrm>
              <a:prstGeom prst="rect">
                <a:avLst/>
              </a:prstGeom>
            </p:spPr>
          </p:pic>
        </p:grpSp>
        <p:pic>
          <p:nvPicPr>
            <p:cNvPr id="12" name="תמונה 11">
              <a:extLst>
                <a:ext uri="{FF2B5EF4-FFF2-40B4-BE49-F238E27FC236}">
                  <a16:creationId xmlns:a16="http://schemas.microsoft.com/office/drawing/2014/main" id="{855936BA-EB05-6DF2-72E8-2153F8ADEE68}"/>
                </a:ext>
              </a:extLst>
            </p:cNvPr>
            <p:cNvPicPr>
              <a:picLocks noChangeAspect="1"/>
            </p:cNvPicPr>
            <p:nvPr/>
          </p:nvPicPr>
          <p:blipFill>
            <a:blip r:embed="rId6"/>
            <a:stretch>
              <a:fillRect/>
            </a:stretch>
          </p:blipFill>
          <p:spPr>
            <a:xfrm>
              <a:off x="6067193" y="1483859"/>
              <a:ext cx="1095607" cy="273901"/>
            </a:xfrm>
            <a:prstGeom prst="rect">
              <a:avLst/>
            </a:prstGeom>
          </p:spPr>
        </p:pic>
      </p:grpSp>
    </p:spTree>
    <p:extLst>
      <p:ext uri="{BB962C8B-B14F-4D97-AF65-F5344CB8AC3E}">
        <p14:creationId xmlns:p14="http://schemas.microsoft.com/office/powerpoint/2010/main" val="5694720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5" y="1669344"/>
            <a:ext cx="10676225" cy="3695136"/>
          </a:xfrm>
        </p:spPr>
        <p:txBody>
          <a:bodyPr>
            <a:normAutofit fontScale="85000" lnSpcReduction="20000"/>
          </a:bodyPr>
          <a:lstStyle/>
          <a:p>
            <a:pPr algn="l" rtl="0"/>
            <a:r>
              <a:rPr lang="en-US" dirty="0"/>
              <a:t>The encoder aims to transform input points into a new higher dimensional feature space</a:t>
            </a:r>
          </a:p>
          <a:p>
            <a:pPr lvl="1" algn="l" rtl="0"/>
            <a:r>
              <a:rPr lang="en-US" dirty="0"/>
              <a:t>characterize the semantic affinities between points as a basis for various point cloud processing tasks. </a:t>
            </a:r>
          </a:p>
          <a:p>
            <a:pPr algn="l" rtl="0"/>
            <a:r>
              <a:rPr lang="en-US" dirty="0"/>
              <a:t>The PCT encoder modules :</a:t>
            </a:r>
          </a:p>
          <a:p>
            <a:pPr lvl="1" algn="l" rtl="0"/>
            <a:r>
              <a:rPr lang="en-US" dirty="0"/>
              <a:t>Embedding the input coordinates into a higher feature space.</a:t>
            </a:r>
          </a:p>
          <a:p>
            <a:pPr lvl="1" algn="l" rtl="0"/>
            <a:r>
              <a:rPr lang="en-US" dirty="0"/>
              <a:t>The embedded features are later fed into 4 stacked attention module </a:t>
            </a:r>
          </a:p>
          <a:p>
            <a:pPr lvl="2" algn="l" rtl="0"/>
            <a:r>
              <a:rPr lang="en-US" dirty="0"/>
              <a:t>to learn a semantically rich and discriminative representation for each point followed by a linear layer to generate the output feature.</a:t>
            </a:r>
          </a:p>
          <a:p>
            <a:pPr lvl="1" algn="l" rtl="0"/>
            <a:r>
              <a:rPr lang="en-US" dirty="0"/>
              <a:t>concatenating the attention output of each attention layer </a:t>
            </a:r>
            <a:br>
              <a:rPr lang="en-US" dirty="0"/>
            </a:br>
            <a:endParaRPr lang="en-US" dirty="0"/>
          </a:p>
          <a:p>
            <a:pPr lvl="1" algn="l" rtl="0"/>
            <a:endParaRPr lang="en-US" dirty="0"/>
          </a:p>
          <a:p>
            <a:pPr marL="0" indent="0" algn="l" rtl="0">
              <a:buNone/>
            </a:pPr>
            <a:br>
              <a:rPr lang="en-US" dirty="0"/>
            </a:br>
            <a:endParaRPr lang="he-IL" dirty="0"/>
          </a:p>
        </p:txBody>
      </p:sp>
      <p:pic>
        <p:nvPicPr>
          <p:cNvPr id="5" name="תמונה 4">
            <a:extLst>
              <a:ext uri="{FF2B5EF4-FFF2-40B4-BE49-F238E27FC236}">
                <a16:creationId xmlns:a16="http://schemas.microsoft.com/office/drawing/2014/main" id="{72A5383A-2CCA-2710-0D85-0E3697EB0678}"/>
              </a:ext>
            </a:extLst>
          </p:cNvPr>
          <p:cNvPicPr>
            <a:picLocks noChangeAspect="1"/>
          </p:cNvPicPr>
          <p:nvPr/>
        </p:nvPicPr>
        <p:blipFill rotWithShape="1">
          <a:blip r:embed="rId2"/>
          <a:srcRect r="54748" b="22559"/>
          <a:stretch/>
        </p:blipFill>
        <p:spPr>
          <a:xfrm>
            <a:off x="3154680" y="4088225"/>
            <a:ext cx="5267173" cy="2335999"/>
          </a:xfrm>
          <a:prstGeom prst="rect">
            <a:avLst/>
          </a:prstGeom>
        </p:spPr>
      </p:pic>
      <p:grpSp>
        <p:nvGrpSpPr>
          <p:cNvPr id="13" name="קבוצה 12">
            <a:extLst>
              <a:ext uri="{FF2B5EF4-FFF2-40B4-BE49-F238E27FC236}">
                <a16:creationId xmlns:a16="http://schemas.microsoft.com/office/drawing/2014/main" id="{DBD657F5-C89C-CC0E-D2DA-7CC9528510D6}"/>
              </a:ext>
            </a:extLst>
          </p:cNvPr>
          <p:cNvGrpSpPr/>
          <p:nvPr/>
        </p:nvGrpSpPr>
        <p:grpSpPr>
          <a:xfrm>
            <a:off x="8650452" y="6248400"/>
            <a:ext cx="3541547" cy="609603"/>
            <a:chOff x="517542" y="5234472"/>
            <a:chExt cx="5573133" cy="1223406"/>
          </a:xfrm>
        </p:grpSpPr>
        <p:pic>
          <p:nvPicPr>
            <p:cNvPr id="14" name="תמונה 13">
              <a:extLst>
                <a:ext uri="{FF2B5EF4-FFF2-40B4-BE49-F238E27FC236}">
                  <a16:creationId xmlns:a16="http://schemas.microsoft.com/office/drawing/2014/main" id="{923E88CA-7D4C-48AB-C343-7BD280873070}"/>
                </a:ext>
              </a:extLst>
            </p:cNvPr>
            <p:cNvPicPr>
              <a:picLocks noChangeAspect="1"/>
            </p:cNvPicPr>
            <p:nvPr/>
          </p:nvPicPr>
          <p:blipFill rotWithShape="1">
            <a:blip r:embed="rId3"/>
            <a:srcRect r="53969"/>
            <a:stretch/>
          </p:blipFill>
          <p:spPr>
            <a:xfrm>
              <a:off x="517542" y="5771982"/>
              <a:ext cx="5573132" cy="685896"/>
            </a:xfrm>
            <a:prstGeom prst="rect">
              <a:avLst/>
            </a:prstGeom>
          </p:spPr>
        </p:pic>
        <p:pic>
          <p:nvPicPr>
            <p:cNvPr id="15" name="תמונה 14">
              <a:extLst>
                <a:ext uri="{FF2B5EF4-FFF2-40B4-BE49-F238E27FC236}">
                  <a16:creationId xmlns:a16="http://schemas.microsoft.com/office/drawing/2014/main" id="{0DFF033D-9DCA-210E-AB34-69E3676F64BE}"/>
                </a:ext>
              </a:extLst>
            </p:cNvPr>
            <p:cNvPicPr>
              <a:picLocks noChangeAspect="1"/>
            </p:cNvPicPr>
            <p:nvPr/>
          </p:nvPicPr>
          <p:blipFill rotWithShape="1">
            <a:blip r:embed="rId3"/>
            <a:srcRect l="46031" t="18833"/>
            <a:stretch/>
          </p:blipFill>
          <p:spPr>
            <a:xfrm>
              <a:off x="517542" y="5234472"/>
              <a:ext cx="5573133" cy="556725"/>
            </a:xfrm>
            <a:prstGeom prst="rect">
              <a:avLst/>
            </a:prstGeom>
          </p:spPr>
        </p:pic>
      </p:grpSp>
      <p:pic>
        <p:nvPicPr>
          <p:cNvPr id="16" name="תמונה 15">
            <a:extLst>
              <a:ext uri="{FF2B5EF4-FFF2-40B4-BE49-F238E27FC236}">
                <a16:creationId xmlns:a16="http://schemas.microsoft.com/office/drawing/2014/main" id="{94746681-B779-D1C9-A8D5-489407BD5842}"/>
              </a:ext>
            </a:extLst>
          </p:cNvPr>
          <p:cNvPicPr>
            <a:picLocks noChangeAspect="1"/>
          </p:cNvPicPr>
          <p:nvPr/>
        </p:nvPicPr>
        <p:blipFill>
          <a:blip r:embed="rId4"/>
          <a:stretch>
            <a:fillRect/>
          </a:stretch>
        </p:blipFill>
        <p:spPr>
          <a:xfrm>
            <a:off x="3764280" y="5959259"/>
            <a:ext cx="788656" cy="197163"/>
          </a:xfrm>
          <a:prstGeom prst="rect">
            <a:avLst/>
          </a:prstGeom>
        </p:spPr>
      </p:pic>
      <p:pic>
        <p:nvPicPr>
          <p:cNvPr id="17" name="תמונה 16">
            <a:extLst>
              <a:ext uri="{FF2B5EF4-FFF2-40B4-BE49-F238E27FC236}">
                <a16:creationId xmlns:a16="http://schemas.microsoft.com/office/drawing/2014/main" id="{32C6612B-E2DD-8097-95CA-013895D95F50}"/>
              </a:ext>
            </a:extLst>
          </p:cNvPr>
          <p:cNvPicPr>
            <a:picLocks noChangeAspect="1"/>
          </p:cNvPicPr>
          <p:nvPr/>
        </p:nvPicPr>
        <p:blipFill>
          <a:blip r:embed="rId5"/>
          <a:stretch>
            <a:fillRect/>
          </a:stretch>
        </p:blipFill>
        <p:spPr>
          <a:xfrm>
            <a:off x="8185558" y="5079419"/>
            <a:ext cx="929787" cy="218474"/>
          </a:xfrm>
          <a:prstGeom prst="rect">
            <a:avLst/>
          </a:prstGeom>
        </p:spPr>
      </p:pic>
      <p:pic>
        <p:nvPicPr>
          <p:cNvPr id="18" name="תמונה 17">
            <a:extLst>
              <a:ext uri="{FF2B5EF4-FFF2-40B4-BE49-F238E27FC236}">
                <a16:creationId xmlns:a16="http://schemas.microsoft.com/office/drawing/2014/main" id="{6121258F-102E-3E70-8EBD-71193B6DDFE7}"/>
              </a:ext>
            </a:extLst>
          </p:cNvPr>
          <p:cNvPicPr>
            <a:picLocks noChangeAspect="1"/>
          </p:cNvPicPr>
          <p:nvPr/>
        </p:nvPicPr>
        <p:blipFill>
          <a:blip r:embed="rId6"/>
          <a:stretch>
            <a:fillRect/>
          </a:stretch>
        </p:blipFill>
        <p:spPr>
          <a:xfrm>
            <a:off x="4615569" y="6139163"/>
            <a:ext cx="905107" cy="218474"/>
          </a:xfrm>
          <a:prstGeom prst="rect">
            <a:avLst/>
          </a:prstGeom>
        </p:spPr>
      </p:pic>
    </p:spTree>
    <p:extLst>
      <p:ext uri="{BB962C8B-B14F-4D97-AF65-F5344CB8AC3E}">
        <p14:creationId xmlns:p14="http://schemas.microsoft.com/office/powerpoint/2010/main" val="860782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a:t>How to create point cloud ? </a:t>
            </a:r>
          </a:p>
          <a:p>
            <a:pPr lvl="1" algn="l" rtl="0"/>
            <a:r>
              <a:rPr lang="en-US"/>
              <a:t>Scan by using laser scanner</a:t>
            </a:r>
          </a:p>
          <a:p>
            <a:pPr lvl="2" algn="l" rtl="0"/>
            <a:r>
              <a:rPr lang="en-US"/>
              <a:t>The laser sending a pulse into static object, by measuring the reflect reaction from the object by laser scanner we can represent each point exact location in 3D</a:t>
            </a:r>
          </a:p>
          <a:p>
            <a:pPr lvl="2" algn="l" rtl="0"/>
            <a:endParaRPr lang="en-US"/>
          </a:p>
          <a:p>
            <a:pPr lvl="1" algn="l" rtl="0"/>
            <a:endParaRPr lang="en-US" dirty="0"/>
          </a:p>
        </p:txBody>
      </p:sp>
      <p:pic>
        <p:nvPicPr>
          <p:cNvPr id="5" name="תמונה 4">
            <a:extLst>
              <a:ext uri="{FF2B5EF4-FFF2-40B4-BE49-F238E27FC236}">
                <a16:creationId xmlns:a16="http://schemas.microsoft.com/office/drawing/2014/main" id="{29257306-B861-79C4-03F4-2315FA7D59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0200" y="3775075"/>
            <a:ext cx="6223000" cy="2778125"/>
          </a:xfrm>
          <a:prstGeom prst="rect">
            <a:avLst/>
          </a:prstGeom>
        </p:spPr>
      </p:pic>
    </p:spTree>
    <p:extLst>
      <p:ext uri="{BB962C8B-B14F-4D97-AF65-F5344CB8AC3E}">
        <p14:creationId xmlns:p14="http://schemas.microsoft.com/office/powerpoint/2010/main" val="2243212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5" y="1669344"/>
                <a:ext cx="10676225" cy="3695136"/>
              </a:xfrm>
            </p:spPr>
            <p:txBody>
              <a:bodyPr>
                <a:normAutofit fontScale="85000" lnSpcReduction="20000"/>
              </a:bodyPr>
              <a:lstStyle/>
              <a:p>
                <a:pPr algn="l" rtl="0"/>
                <a:r>
                  <a:rPr lang="en-US" dirty="0"/>
                  <a:t>Classification:</a:t>
                </a:r>
              </a:p>
              <a:p>
                <a:pPr lvl="1" algn="l" rtl="0"/>
                <a:r>
                  <a:rPr lang="en-US" sz="2000" dirty="0"/>
                  <a:t>To classify a point cloud P into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𝑐</m:t>
                        </m:r>
                      </m:sub>
                    </m:sSub>
                  </m:oMath>
                </a14:m>
                <a:r>
                  <a:rPr lang="en-US" sz="2000" dirty="0"/>
                  <a:t> object categories (e.g., desk, table, chair)</a:t>
                </a:r>
              </a:p>
              <a:p>
                <a:pPr lvl="1" algn="l" rtl="0"/>
                <a:r>
                  <a:rPr lang="en-US" sz="2000" dirty="0"/>
                  <a:t> we feed the global feature </a:t>
                </a:r>
                <a14:m>
                  <m:oMath xmlns:m="http://schemas.openxmlformats.org/officeDocument/2006/math">
                    <m:sSub>
                      <m:sSubPr>
                        <m:ctrlPr>
                          <a:rPr lang="en-US" sz="2000" b="0" i="1" dirty="0" smtClean="0">
                            <a:latin typeface="Cambria Math" panose="02040503050406030204" pitchFamily="18" charset="0"/>
                          </a:rPr>
                        </m:ctrlPr>
                      </m:sSubPr>
                      <m:e>
                        <m:r>
                          <a:rPr lang="en-US" sz="2000" i="1" dirty="0" smtClean="0">
                            <a:latin typeface="Cambria Math" panose="02040503050406030204" pitchFamily="18" charset="0"/>
                          </a:rPr>
                          <m:t>𝐹</m:t>
                        </m:r>
                      </m:e>
                      <m:sub>
                        <m:r>
                          <a:rPr lang="en-US" sz="2000" b="0" i="1" dirty="0" smtClean="0">
                            <a:latin typeface="Cambria Math" panose="02040503050406030204" pitchFamily="18" charset="0"/>
                          </a:rPr>
                          <m:t>𝑔</m:t>
                        </m:r>
                      </m:sub>
                    </m:sSub>
                  </m:oMath>
                </a14:m>
                <a:r>
                  <a:rPr lang="en-US" sz="2000" dirty="0"/>
                  <a:t> to the classification decoder:</a:t>
                </a:r>
              </a:p>
              <a:p>
                <a:pPr lvl="2" algn="l" rtl="0"/>
                <a:r>
                  <a:rPr lang="en-US" sz="1800" dirty="0"/>
                  <a:t>which comprises two cascaded feed-forward neural networks LBRs </a:t>
                </a:r>
              </a:p>
              <a:p>
                <a:pPr lvl="2" algn="l" rtl="0"/>
                <a:r>
                  <a:rPr lang="en-US" sz="1800" dirty="0"/>
                  <a:t>One unit of LBRD with dropout probability of 0.5</a:t>
                </a:r>
              </a:p>
              <a:p>
                <a:pPr lvl="2" algn="l" rtl="0"/>
                <a:r>
                  <a:rPr lang="en-US" sz="1800" dirty="0"/>
                  <a:t>finalized by a Linear layer to predict the final classification</a:t>
                </a:r>
                <a:br>
                  <a:rPr lang="en-US" sz="1800" dirty="0"/>
                </a:br>
                <a:r>
                  <a:rPr lang="en-US" sz="1800" dirty="0"/>
                  <a:t>scores.</a:t>
                </a:r>
              </a:p>
              <a:p>
                <a:pPr lvl="1" algn="l" rtl="0"/>
                <a:r>
                  <a:rPr lang="en-US" sz="2000" dirty="0"/>
                  <a:t>The class label of the point cloud is determined as the class with maximal score. </a:t>
                </a:r>
                <a:br>
                  <a:rPr lang="en-US" sz="2000" dirty="0"/>
                </a:br>
                <a:endParaRPr lang="en-US" sz="2000" dirty="0"/>
              </a:p>
              <a:p>
                <a:pPr lvl="1" algn="l" rtl="0"/>
                <a:endParaRPr lang="en-US" dirty="0"/>
              </a:p>
              <a:p>
                <a:pPr marL="0" indent="0" algn="l" rtl="0">
                  <a:buNone/>
                </a:pPr>
                <a:br>
                  <a:rPr lang="en-US" dirty="0"/>
                </a:br>
                <a:endParaRPr lang="he-IL" dirty="0"/>
              </a:p>
            </p:txBody>
          </p:sp>
        </mc:Choice>
        <mc:Fallback xmlns="">
          <p:sp>
            <p:nvSpPr>
              <p:cNvPr id="3" name="מציין מיקום תוכן 2">
                <a:extLst>
                  <a:ext uri="{FF2B5EF4-FFF2-40B4-BE49-F238E27FC236}">
                    <a16:creationId xmlns:a16="http://schemas.microsoft.com/office/drawing/2014/main" id="{0FDB27D4-C5D3-E0E8-53CD-9EE1A2DE842E}"/>
                  </a:ext>
                </a:extLst>
              </p:cNvPr>
              <p:cNvSpPr>
                <a:spLocks noGrp="1" noRot="1" noChangeAspect="1" noMove="1" noResize="1" noEditPoints="1" noAdjustHandles="1" noChangeArrowheads="1" noChangeShapeType="1" noTextEdit="1"/>
              </p:cNvSpPr>
              <p:nvPr>
                <p:ph idx="1"/>
              </p:nvPr>
            </p:nvSpPr>
            <p:spPr>
              <a:xfrm>
                <a:off x="913795" y="1669344"/>
                <a:ext cx="10676225" cy="3695136"/>
              </a:xfrm>
              <a:blipFill>
                <a:blip r:embed="rId2"/>
                <a:stretch>
                  <a:fillRect l="-400" t="-825"/>
                </a:stretch>
              </a:blipFill>
            </p:spPr>
            <p:txBody>
              <a:bodyPr/>
              <a:lstStyle/>
              <a:p>
                <a:r>
                  <a:rPr lang="he-IL">
                    <a:noFill/>
                  </a:rPr>
                  <a:t> </a:t>
                </a:r>
              </a:p>
            </p:txBody>
          </p:sp>
        </mc:Fallback>
      </mc:AlternateContent>
      <p:grpSp>
        <p:nvGrpSpPr>
          <p:cNvPr id="13" name="קבוצה 12">
            <a:extLst>
              <a:ext uri="{FF2B5EF4-FFF2-40B4-BE49-F238E27FC236}">
                <a16:creationId xmlns:a16="http://schemas.microsoft.com/office/drawing/2014/main" id="{DBD657F5-C89C-CC0E-D2DA-7CC9528510D6}"/>
              </a:ext>
            </a:extLst>
          </p:cNvPr>
          <p:cNvGrpSpPr/>
          <p:nvPr/>
        </p:nvGrpSpPr>
        <p:grpSpPr>
          <a:xfrm>
            <a:off x="8238745" y="5724141"/>
            <a:ext cx="3953255" cy="1133859"/>
            <a:chOff x="517542" y="5234472"/>
            <a:chExt cx="5573133" cy="1223406"/>
          </a:xfrm>
        </p:grpSpPr>
        <p:pic>
          <p:nvPicPr>
            <p:cNvPr id="14" name="תמונה 13">
              <a:extLst>
                <a:ext uri="{FF2B5EF4-FFF2-40B4-BE49-F238E27FC236}">
                  <a16:creationId xmlns:a16="http://schemas.microsoft.com/office/drawing/2014/main" id="{923E88CA-7D4C-48AB-C343-7BD280873070}"/>
                </a:ext>
              </a:extLst>
            </p:cNvPr>
            <p:cNvPicPr>
              <a:picLocks noChangeAspect="1"/>
            </p:cNvPicPr>
            <p:nvPr/>
          </p:nvPicPr>
          <p:blipFill rotWithShape="1">
            <a:blip r:embed="rId3"/>
            <a:srcRect r="53969"/>
            <a:stretch/>
          </p:blipFill>
          <p:spPr>
            <a:xfrm>
              <a:off x="517542" y="5771982"/>
              <a:ext cx="5573132" cy="685896"/>
            </a:xfrm>
            <a:prstGeom prst="rect">
              <a:avLst/>
            </a:prstGeom>
          </p:spPr>
        </p:pic>
        <p:pic>
          <p:nvPicPr>
            <p:cNvPr id="15" name="תמונה 14">
              <a:extLst>
                <a:ext uri="{FF2B5EF4-FFF2-40B4-BE49-F238E27FC236}">
                  <a16:creationId xmlns:a16="http://schemas.microsoft.com/office/drawing/2014/main" id="{0DFF033D-9DCA-210E-AB34-69E3676F64BE}"/>
                </a:ext>
              </a:extLst>
            </p:cNvPr>
            <p:cNvPicPr>
              <a:picLocks noChangeAspect="1"/>
            </p:cNvPicPr>
            <p:nvPr/>
          </p:nvPicPr>
          <p:blipFill rotWithShape="1">
            <a:blip r:embed="rId3"/>
            <a:srcRect l="46031" t="18833"/>
            <a:stretch/>
          </p:blipFill>
          <p:spPr>
            <a:xfrm>
              <a:off x="517542" y="5234472"/>
              <a:ext cx="5573133" cy="556725"/>
            </a:xfrm>
            <a:prstGeom prst="rect">
              <a:avLst/>
            </a:prstGeom>
          </p:spPr>
        </p:pic>
      </p:grpSp>
      <p:pic>
        <p:nvPicPr>
          <p:cNvPr id="11" name="תמונה 10">
            <a:extLst>
              <a:ext uri="{FF2B5EF4-FFF2-40B4-BE49-F238E27FC236}">
                <a16:creationId xmlns:a16="http://schemas.microsoft.com/office/drawing/2014/main" id="{D04B75B6-5927-B05D-BA4C-A687D7FD41E2}"/>
              </a:ext>
            </a:extLst>
          </p:cNvPr>
          <p:cNvPicPr>
            <a:picLocks noChangeAspect="1"/>
          </p:cNvPicPr>
          <p:nvPr/>
        </p:nvPicPr>
        <p:blipFill rotWithShape="1">
          <a:blip r:embed="rId4"/>
          <a:srcRect l="40475" r="39749" b="19459"/>
          <a:stretch/>
        </p:blipFill>
        <p:spPr>
          <a:xfrm>
            <a:off x="5084064" y="4218553"/>
            <a:ext cx="2414475" cy="2548371"/>
          </a:xfrm>
          <a:prstGeom prst="rect">
            <a:avLst/>
          </a:prstGeom>
        </p:spPr>
      </p:pic>
    </p:spTree>
    <p:extLst>
      <p:ext uri="{BB962C8B-B14F-4D97-AF65-F5344CB8AC3E}">
        <p14:creationId xmlns:p14="http://schemas.microsoft.com/office/powerpoint/2010/main" val="28341985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5" y="1669344"/>
                <a:ext cx="10676225" cy="3695136"/>
              </a:xfrm>
            </p:spPr>
            <p:txBody>
              <a:bodyPr>
                <a:normAutofit lnSpcReduction="10000"/>
              </a:bodyPr>
              <a:lstStyle/>
              <a:p>
                <a:pPr algn="l" rtl="0"/>
                <a:r>
                  <a:rPr lang="en-US" dirty="0"/>
                  <a:t>Segmentation:</a:t>
                </a:r>
              </a:p>
              <a:p>
                <a:pPr lvl="1" algn="l" rtl="0"/>
                <a:r>
                  <a:rPr lang="en-US" dirty="0">
                    <a:effectLst/>
                  </a:rPr>
                  <a:t>The goal is to segment point cloud into </a:t>
                </a:r>
                <a14:m>
                  <m:oMath xmlns:m="http://schemas.openxmlformats.org/officeDocument/2006/math">
                    <m:sSub>
                      <m:sSubPr>
                        <m:ctrlPr>
                          <a:rPr lang="en-US" b="0" i="1" dirty="0" smtClean="0">
                            <a:effectLst/>
                            <a:latin typeface="Cambria Math" panose="02040503050406030204" pitchFamily="18" charset="0"/>
                          </a:rPr>
                        </m:ctrlPr>
                      </m:sSubPr>
                      <m:e>
                        <m:r>
                          <a:rPr lang="en-US" i="1" dirty="0" smtClean="0">
                            <a:effectLst/>
                            <a:latin typeface="Cambria Math" panose="02040503050406030204" pitchFamily="18" charset="0"/>
                          </a:rPr>
                          <m:t>𝑁</m:t>
                        </m:r>
                      </m:e>
                      <m:sub>
                        <m:r>
                          <a:rPr lang="en-US" i="1" dirty="0" smtClean="0">
                            <a:effectLst/>
                            <a:latin typeface="Cambria Math" panose="02040503050406030204" pitchFamily="18" charset="0"/>
                          </a:rPr>
                          <m:t>𝑠</m:t>
                        </m:r>
                      </m:sub>
                    </m:sSub>
                  </m:oMath>
                </a14:m>
                <a:r>
                  <a:rPr lang="en-US" i="1" dirty="0">
                    <a:effectLst/>
                  </a:rPr>
                  <a:t> </a:t>
                </a:r>
                <a:r>
                  <a:rPr lang="en-US" dirty="0">
                    <a:effectLst/>
                  </a:rPr>
                  <a:t>parts/Class, each point in point cloud needed to be labeled</a:t>
                </a:r>
              </a:p>
              <a:p>
                <a:pPr lvl="2" algn="l" rtl="0"/>
                <a:r>
                  <a:rPr lang="en-US" dirty="0">
                    <a:effectLst/>
                  </a:rPr>
                  <a:t>we first concatenate the global feature </a:t>
                </a:r>
                <a14:m>
                  <m:oMath xmlns:m="http://schemas.openxmlformats.org/officeDocument/2006/math">
                    <m:sSub>
                      <m:sSubPr>
                        <m:ctrlPr>
                          <a:rPr lang="en-US" b="1" i="1" dirty="0" smtClean="0">
                            <a:effectLst/>
                            <a:latin typeface="Cambria Math" panose="02040503050406030204" pitchFamily="18" charset="0"/>
                          </a:rPr>
                        </m:ctrlPr>
                      </m:sSubPr>
                      <m:e>
                        <m:r>
                          <a:rPr lang="en-US" b="1" i="1" dirty="0" smtClean="0">
                            <a:effectLst/>
                            <a:latin typeface="Cambria Math" panose="02040503050406030204" pitchFamily="18" charset="0"/>
                          </a:rPr>
                          <m:t>𝑭</m:t>
                        </m:r>
                      </m:e>
                      <m:sub>
                        <m:r>
                          <a:rPr lang="en-US" b="1" i="1" dirty="0" smtClean="0">
                            <a:effectLst/>
                            <a:latin typeface="Cambria Math" panose="02040503050406030204" pitchFamily="18" charset="0"/>
                          </a:rPr>
                          <m:t>𝒈</m:t>
                        </m:r>
                      </m:sub>
                    </m:sSub>
                  </m:oMath>
                </a14:m>
                <a:r>
                  <a:rPr lang="en-US" i="1" dirty="0">
                    <a:effectLst/>
                  </a:rPr>
                  <a:t> </a:t>
                </a:r>
                <a:r>
                  <a:rPr lang="en-US" dirty="0">
                    <a:effectLst/>
                  </a:rPr>
                  <a:t>with the point-wise features in </a:t>
                </a:r>
                <a14:m>
                  <m:oMath xmlns:m="http://schemas.openxmlformats.org/officeDocument/2006/math">
                    <m:sSub>
                      <m:sSubPr>
                        <m:ctrlPr>
                          <a:rPr lang="en-US" b="1" i="1" dirty="0" smtClean="0">
                            <a:effectLst/>
                            <a:latin typeface="Cambria Math" panose="02040503050406030204" pitchFamily="18" charset="0"/>
                          </a:rPr>
                        </m:ctrlPr>
                      </m:sSubPr>
                      <m:e>
                        <m:r>
                          <a:rPr lang="en-US" b="1" i="1" dirty="0" smtClean="0">
                            <a:effectLst/>
                            <a:latin typeface="Cambria Math" panose="02040503050406030204" pitchFamily="18" charset="0"/>
                          </a:rPr>
                          <m:t>𝑭</m:t>
                        </m:r>
                      </m:e>
                      <m:sub>
                        <m:r>
                          <a:rPr lang="en-US" b="1" i="1" dirty="0" smtClean="0">
                            <a:effectLst/>
                            <a:latin typeface="Cambria Math" panose="02040503050406030204" pitchFamily="18" charset="0"/>
                          </a:rPr>
                          <m:t>𝑶</m:t>
                        </m:r>
                      </m:sub>
                    </m:sSub>
                    <m:r>
                      <a:rPr lang="en-US" i="1" dirty="0">
                        <a:effectLst/>
                        <a:latin typeface="Cambria Math" panose="02040503050406030204" pitchFamily="18" charset="0"/>
                      </a:rPr>
                      <m:t>.</m:t>
                    </m:r>
                  </m:oMath>
                </a14:m>
                <a:r>
                  <a:rPr lang="en-US" dirty="0">
                    <a:effectLst/>
                  </a:rPr>
                  <a:t> </a:t>
                </a:r>
              </a:p>
              <a:p>
                <a:pPr lvl="2" algn="l" rtl="0"/>
                <a:r>
                  <a:rPr lang="en-US" dirty="0">
                    <a:effectLst/>
                  </a:rPr>
                  <a:t>following most other point cloud segmentation networks, the segmentation network decoder is almost the same as that for the classification network, except that dropout is only performed on the first LBR. </a:t>
                </a:r>
              </a:p>
              <a:p>
                <a:pPr lvl="2" algn="l" rtl="0"/>
                <a:r>
                  <a:rPr lang="en-US" dirty="0">
                    <a:effectLst/>
                  </a:rPr>
                  <a:t>Lastly predict the final point-wise segmentation scores </a:t>
                </a:r>
                <a14:m>
                  <m:oMath xmlns:m="http://schemas.openxmlformats.org/officeDocument/2006/math">
                    <m:r>
                      <a:rPr lang="en-US" i="1" dirty="0" smtClean="0">
                        <a:effectLst/>
                        <a:latin typeface="Cambria Math" panose="02040503050406030204" pitchFamily="18" charset="0"/>
                      </a:rPr>
                      <m:t>𝑆</m:t>
                    </m:r>
                    <m:r>
                      <a:rPr lang="en-US" b="0" i="1" dirty="0" smtClean="0">
                        <a:effectLst/>
                        <a:latin typeface="Cambria Math" panose="02040503050406030204" pitchFamily="18" charset="0"/>
                      </a:rPr>
                      <m:t>∈</m:t>
                    </m:r>
                    <m:r>
                      <a:rPr lang="en-US" i="1" dirty="0" smtClean="0">
                        <a:effectLst/>
                        <a:latin typeface="Cambria Math" panose="02040503050406030204" pitchFamily="18" charset="0"/>
                      </a:rPr>
                      <m:t> </m:t>
                    </m:r>
                    <m:sSup>
                      <m:sSupPr>
                        <m:ctrlPr>
                          <a:rPr lang="en-US" b="0" i="1" dirty="0" smtClean="0">
                            <a:effectLst/>
                            <a:latin typeface="Cambria Math" panose="02040503050406030204" pitchFamily="18" charset="0"/>
                            <a:ea typeface="Cambria Math" panose="02040503050406030204" pitchFamily="18" charset="0"/>
                          </a:rPr>
                        </m:ctrlPr>
                      </m:sSupPr>
                      <m:e>
                        <m:r>
                          <a:rPr lang="en-US" i="1" dirty="0" smtClean="0">
                            <a:effectLst/>
                            <a:latin typeface="Cambria Math" panose="02040503050406030204" pitchFamily="18" charset="0"/>
                            <a:ea typeface="Cambria Math" panose="02040503050406030204" pitchFamily="18" charset="0"/>
                          </a:rPr>
                          <m:t>ℝ</m:t>
                        </m:r>
                      </m:e>
                      <m:sup>
                        <m:r>
                          <a:rPr lang="en-US" b="0" i="1" dirty="0" smtClean="0">
                            <a:effectLst/>
                            <a:latin typeface="Cambria Math" panose="02040503050406030204" pitchFamily="18" charset="0"/>
                            <a:ea typeface="Cambria Math" panose="02040503050406030204" pitchFamily="18" charset="0"/>
                          </a:rPr>
                          <m:t>𝑁𝑋</m:t>
                        </m:r>
                        <m:sSub>
                          <m:sSubPr>
                            <m:ctrlPr>
                              <a:rPr lang="en-US" b="0" i="1" dirty="0" smtClean="0">
                                <a:effectLst/>
                                <a:latin typeface="Cambria Math" panose="02040503050406030204" pitchFamily="18" charset="0"/>
                                <a:ea typeface="Cambria Math" panose="02040503050406030204" pitchFamily="18" charset="0"/>
                              </a:rPr>
                            </m:ctrlPr>
                          </m:sSubPr>
                          <m:e>
                            <m:r>
                              <a:rPr lang="en-US" b="0" i="1" dirty="0" smtClean="0">
                                <a:effectLst/>
                                <a:latin typeface="Cambria Math" panose="02040503050406030204" pitchFamily="18" charset="0"/>
                                <a:ea typeface="Cambria Math" panose="02040503050406030204" pitchFamily="18" charset="0"/>
                              </a:rPr>
                              <m:t>𝑁</m:t>
                            </m:r>
                          </m:e>
                          <m:sub>
                            <m:r>
                              <a:rPr lang="en-US" b="0" i="1" dirty="0" smtClean="0">
                                <a:effectLst/>
                                <a:latin typeface="Cambria Math" panose="02040503050406030204" pitchFamily="18" charset="0"/>
                                <a:ea typeface="Cambria Math" panose="02040503050406030204" pitchFamily="18" charset="0"/>
                              </a:rPr>
                              <m:t>𝑠</m:t>
                            </m:r>
                          </m:sub>
                        </m:sSub>
                      </m:sup>
                    </m:sSup>
                  </m:oMath>
                </a14:m>
                <a:br>
                  <a:rPr lang="en-US" sz="1800" dirty="0"/>
                </a:br>
                <a:endParaRPr lang="en-US" dirty="0"/>
              </a:p>
              <a:p>
                <a:pPr marL="0" indent="0" algn="l" rtl="0">
                  <a:buNone/>
                </a:pPr>
                <a:br>
                  <a:rPr lang="en-US" dirty="0"/>
                </a:br>
                <a:endParaRPr lang="he-IL" dirty="0"/>
              </a:p>
            </p:txBody>
          </p:sp>
        </mc:Choice>
        <mc:Fallback xmlns="">
          <p:sp>
            <p:nvSpPr>
              <p:cNvPr id="3" name="מציין מיקום תוכן 2">
                <a:extLst>
                  <a:ext uri="{FF2B5EF4-FFF2-40B4-BE49-F238E27FC236}">
                    <a16:creationId xmlns:a16="http://schemas.microsoft.com/office/drawing/2014/main" id="{0FDB27D4-C5D3-E0E8-53CD-9EE1A2DE842E}"/>
                  </a:ext>
                </a:extLst>
              </p:cNvPr>
              <p:cNvSpPr>
                <a:spLocks noGrp="1" noRot="1" noChangeAspect="1" noMove="1" noResize="1" noEditPoints="1" noAdjustHandles="1" noChangeArrowheads="1" noChangeShapeType="1" noTextEdit="1"/>
              </p:cNvSpPr>
              <p:nvPr>
                <p:ph idx="1"/>
              </p:nvPr>
            </p:nvSpPr>
            <p:spPr>
              <a:xfrm>
                <a:off x="913795" y="1669344"/>
                <a:ext cx="10676225" cy="3695136"/>
              </a:xfrm>
              <a:blipFill>
                <a:blip r:embed="rId2"/>
                <a:stretch>
                  <a:fillRect l="-628" t="-990" r="-914"/>
                </a:stretch>
              </a:blipFill>
            </p:spPr>
            <p:txBody>
              <a:bodyPr/>
              <a:lstStyle/>
              <a:p>
                <a:r>
                  <a:rPr lang="he-IL">
                    <a:noFill/>
                  </a:rPr>
                  <a:t> </a:t>
                </a:r>
              </a:p>
            </p:txBody>
          </p:sp>
        </mc:Fallback>
      </mc:AlternateContent>
      <p:grpSp>
        <p:nvGrpSpPr>
          <p:cNvPr id="13" name="קבוצה 12">
            <a:extLst>
              <a:ext uri="{FF2B5EF4-FFF2-40B4-BE49-F238E27FC236}">
                <a16:creationId xmlns:a16="http://schemas.microsoft.com/office/drawing/2014/main" id="{DBD657F5-C89C-CC0E-D2DA-7CC9528510D6}"/>
              </a:ext>
            </a:extLst>
          </p:cNvPr>
          <p:cNvGrpSpPr/>
          <p:nvPr/>
        </p:nvGrpSpPr>
        <p:grpSpPr>
          <a:xfrm>
            <a:off x="8238745" y="5724141"/>
            <a:ext cx="3953255" cy="1133859"/>
            <a:chOff x="517542" y="5234472"/>
            <a:chExt cx="5573133" cy="1223406"/>
          </a:xfrm>
        </p:grpSpPr>
        <p:pic>
          <p:nvPicPr>
            <p:cNvPr id="14" name="תמונה 13">
              <a:extLst>
                <a:ext uri="{FF2B5EF4-FFF2-40B4-BE49-F238E27FC236}">
                  <a16:creationId xmlns:a16="http://schemas.microsoft.com/office/drawing/2014/main" id="{923E88CA-7D4C-48AB-C343-7BD280873070}"/>
                </a:ext>
              </a:extLst>
            </p:cNvPr>
            <p:cNvPicPr>
              <a:picLocks noChangeAspect="1"/>
            </p:cNvPicPr>
            <p:nvPr/>
          </p:nvPicPr>
          <p:blipFill rotWithShape="1">
            <a:blip r:embed="rId3"/>
            <a:srcRect r="53969"/>
            <a:stretch/>
          </p:blipFill>
          <p:spPr>
            <a:xfrm>
              <a:off x="517542" y="5771982"/>
              <a:ext cx="5573132" cy="685896"/>
            </a:xfrm>
            <a:prstGeom prst="rect">
              <a:avLst/>
            </a:prstGeom>
          </p:spPr>
        </p:pic>
        <p:pic>
          <p:nvPicPr>
            <p:cNvPr id="15" name="תמונה 14">
              <a:extLst>
                <a:ext uri="{FF2B5EF4-FFF2-40B4-BE49-F238E27FC236}">
                  <a16:creationId xmlns:a16="http://schemas.microsoft.com/office/drawing/2014/main" id="{0DFF033D-9DCA-210E-AB34-69E3676F64BE}"/>
                </a:ext>
              </a:extLst>
            </p:cNvPr>
            <p:cNvPicPr>
              <a:picLocks noChangeAspect="1"/>
            </p:cNvPicPr>
            <p:nvPr/>
          </p:nvPicPr>
          <p:blipFill rotWithShape="1">
            <a:blip r:embed="rId3"/>
            <a:srcRect l="46031" t="18833"/>
            <a:stretch/>
          </p:blipFill>
          <p:spPr>
            <a:xfrm>
              <a:off x="517542" y="5234472"/>
              <a:ext cx="5573133" cy="556725"/>
            </a:xfrm>
            <a:prstGeom prst="rect">
              <a:avLst/>
            </a:prstGeom>
          </p:spPr>
        </p:pic>
      </p:grpSp>
      <p:pic>
        <p:nvPicPr>
          <p:cNvPr id="8" name="תמונה 7">
            <a:extLst>
              <a:ext uri="{FF2B5EF4-FFF2-40B4-BE49-F238E27FC236}">
                <a16:creationId xmlns:a16="http://schemas.microsoft.com/office/drawing/2014/main" id="{C9AF389A-51DF-6BD0-1B74-885E57B4F67F}"/>
              </a:ext>
            </a:extLst>
          </p:cNvPr>
          <p:cNvPicPr>
            <a:picLocks noChangeAspect="1"/>
          </p:cNvPicPr>
          <p:nvPr/>
        </p:nvPicPr>
        <p:blipFill rotWithShape="1">
          <a:blip r:embed="rId4"/>
          <a:srcRect l="55220" r="3947" b="19459"/>
          <a:stretch/>
        </p:blipFill>
        <p:spPr>
          <a:xfrm>
            <a:off x="3886200" y="4561108"/>
            <a:ext cx="4279392" cy="2187580"/>
          </a:xfrm>
          <a:prstGeom prst="rect">
            <a:avLst/>
          </a:prstGeom>
        </p:spPr>
      </p:pic>
    </p:spTree>
    <p:extLst>
      <p:ext uri="{BB962C8B-B14F-4D97-AF65-F5344CB8AC3E}">
        <p14:creationId xmlns:p14="http://schemas.microsoft.com/office/powerpoint/2010/main" val="5359427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61395" y="1272760"/>
            <a:ext cx="10353761" cy="5393216"/>
          </a:xfrm>
        </p:spPr>
        <p:txBody>
          <a:bodyPr>
            <a:normAutofit fontScale="62500" lnSpcReduction="20000"/>
          </a:bodyPr>
          <a:lstStyle/>
          <a:p>
            <a:pPr lvl="2" algn="l" rtl="0">
              <a:lnSpc>
                <a:spcPct val="140000"/>
              </a:lnSpc>
            </a:pPr>
            <a:r>
              <a:rPr lang="en-US" sz="2900" dirty="0">
                <a:effectLst/>
              </a:rPr>
              <a:t>Classification</a:t>
            </a:r>
          </a:p>
          <a:p>
            <a:pPr lvl="3" algn="l" rtl="0">
              <a:lnSpc>
                <a:spcPct val="140000"/>
              </a:lnSpc>
            </a:pPr>
            <a:r>
              <a:rPr lang="en-US" sz="2600" dirty="0">
                <a:effectLst/>
              </a:rPr>
              <a:t>split with 9,843 objects for training and 2,468 for evaluation. </a:t>
            </a:r>
          </a:p>
          <a:p>
            <a:pPr lvl="3" algn="l" rtl="0">
              <a:lnSpc>
                <a:spcPct val="140000"/>
              </a:lnSpc>
            </a:pPr>
            <a:r>
              <a:rPr lang="en-US" sz="2600" dirty="0">
                <a:effectLst/>
              </a:rPr>
              <a:t>The same sampling strategy as used in </a:t>
            </a:r>
            <a:r>
              <a:rPr lang="en-US" sz="2600" dirty="0" err="1">
                <a:effectLst/>
              </a:rPr>
              <a:t>PointNet</a:t>
            </a:r>
            <a:r>
              <a:rPr lang="en-US" sz="2600" dirty="0">
                <a:effectLst/>
              </a:rPr>
              <a:t> was adopted to uniformly</a:t>
            </a:r>
            <a:br>
              <a:rPr lang="en-US" sz="2600" dirty="0">
                <a:effectLst/>
              </a:rPr>
            </a:br>
            <a:r>
              <a:rPr lang="en-US" sz="2600" dirty="0">
                <a:effectLst/>
              </a:rPr>
              <a:t>sample each object to 1,024 points. </a:t>
            </a:r>
          </a:p>
          <a:p>
            <a:pPr lvl="3" algn="l" rtl="0">
              <a:lnSpc>
                <a:spcPct val="140000"/>
              </a:lnSpc>
            </a:pPr>
            <a:r>
              <a:rPr lang="en-US" sz="2600" dirty="0">
                <a:effectLst/>
              </a:rPr>
              <a:t>During training, a random translation in [-0:2; 0:2], a random anisotropic scaling in [0:67; 1:5] and a random input dropout were applied to augment the input data. </a:t>
            </a:r>
          </a:p>
          <a:p>
            <a:pPr lvl="3" algn="l" rtl="0">
              <a:lnSpc>
                <a:spcPct val="140000"/>
              </a:lnSpc>
            </a:pPr>
            <a:r>
              <a:rPr lang="en-US" sz="2600" dirty="0">
                <a:effectLst/>
              </a:rPr>
              <a:t>During testing, no data augmentation or voting methods were used. </a:t>
            </a:r>
          </a:p>
          <a:p>
            <a:pPr lvl="3" algn="l" rtl="0">
              <a:lnSpc>
                <a:spcPct val="140000"/>
              </a:lnSpc>
            </a:pPr>
            <a:r>
              <a:rPr lang="en-US" sz="2600" dirty="0">
                <a:effectLst/>
              </a:rPr>
              <a:t>For all the three models,  the mini-batch sizes were 32, 250 training epochs were used and the initial learning rates were 0.01, with a cosine annealing schedule to adjust the learning rate at every epoch. </a:t>
            </a:r>
          </a:p>
          <a:p>
            <a:pPr marL="1371600" lvl="3" indent="0" algn="l" rtl="0">
              <a:lnSpc>
                <a:spcPct val="140000"/>
              </a:lnSpc>
              <a:buNone/>
            </a:pPr>
            <a:r>
              <a:rPr lang="en-US" sz="2100" dirty="0">
                <a:effectLst/>
              </a:rPr>
              <a:t> </a:t>
            </a:r>
            <a:br>
              <a:rPr lang="en-US" sz="2100" dirty="0">
                <a:effectLst/>
              </a:rPr>
            </a:br>
            <a:endParaRPr lang="en-US" sz="2100" dirty="0">
              <a:effectLst/>
            </a:endParaRPr>
          </a:p>
          <a:p>
            <a:pPr lvl="3" algn="l" rtl="0">
              <a:lnSpc>
                <a:spcPct val="140000"/>
              </a:lnSpc>
            </a:pPr>
            <a:endParaRPr lang="en-US" sz="2100" dirty="0">
              <a:effectLst/>
            </a:endParaRPr>
          </a:p>
          <a:p>
            <a:pPr marL="1371600" lvl="3" indent="0" algn="l" rtl="0">
              <a:lnSpc>
                <a:spcPct val="140000"/>
              </a:lnSpc>
              <a:buNone/>
            </a:pPr>
            <a:br>
              <a:rPr lang="en-US" sz="2100" dirty="0">
                <a:effectLst/>
              </a:rPr>
            </a:br>
            <a:br>
              <a:rPr lang="en-US" sz="1200" dirty="0">
                <a:effectLst/>
              </a:rPr>
            </a:br>
            <a:br>
              <a:rPr lang="en-US" sz="1200" dirty="0">
                <a:effectLst/>
              </a:rPr>
            </a:br>
            <a:br>
              <a:rPr lang="en-US" dirty="0"/>
            </a:br>
            <a:endParaRPr lang="he-IL" dirty="0">
              <a:effectLst/>
            </a:endParaRPr>
          </a:p>
        </p:txBody>
      </p:sp>
    </p:spTree>
    <p:extLst>
      <p:ext uri="{BB962C8B-B14F-4D97-AF65-F5344CB8AC3E}">
        <p14:creationId xmlns:p14="http://schemas.microsoft.com/office/powerpoint/2010/main" val="5659525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91875" y="1272760"/>
            <a:ext cx="10353761" cy="5393216"/>
          </a:xfrm>
        </p:spPr>
        <p:txBody>
          <a:bodyPr>
            <a:normAutofit/>
          </a:bodyPr>
          <a:lstStyle/>
          <a:p>
            <a:pPr lvl="2" algn="l" rtl="0">
              <a:lnSpc>
                <a:spcPct val="140000"/>
              </a:lnSpc>
            </a:pPr>
            <a:r>
              <a:rPr lang="en-US" dirty="0">
                <a:effectLst/>
              </a:rPr>
              <a:t>Classification</a:t>
            </a:r>
          </a:p>
          <a:p>
            <a:pPr lvl="3" algn="l" rtl="0">
              <a:lnSpc>
                <a:spcPct val="140000"/>
              </a:lnSpc>
            </a:pPr>
            <a:r>
              <a:rPr lang="en-US" dirty="0">
                <a:effectLst/>
              </a:rPr>
              <a:t>Experimental results are shown in Table bellow</a:t>
            </a:r>
          </a:p>
          <a:p>
            <a:pPr lvl="3" algn="l" rtl="0">
              <a:lnSpc>
                <a:spcPct val="140000"/>
              </a:lnSpc>
            </a:pPr>
            <a:r>
              <a:rPr lang="en-US" dirty="0">
                <a:effectLst/>
              </a:rPr>
              <a:t>Compared to </a:t>
            </a:r>
            <a:r>
              <a:rPr lang="en-US" dirty="0" err="1">
                <a:effectLst/>
              </a:rPr>
              <a:t>PointNet</a:t>
            </a:r>
            <a:r>
              <a:rPr lang="en-US" dirty="0">
                <a:effectLst/>
              </a:rPr>
              <a:t> and NPCT, SPCT makes a 2.8% and 1.0% improvement, respectively. PCT achieves the best result of 93:2% overall accuracy. </a:t>
            </a:r>
          </a:p>
          <a:p>
            <a:pPr lvl="3" algn="l" rtl="0">
              <a:lnSpc>
                <a:spcPct val="140000"/>
              </a:lnSpc>
            </a:pPr>
            <a:r>
              <a:rPr lang="en-US" dirty="0">
                <a:effectLst/>
              </a:rPr>
              <a:t>Note that our network currently does not consider normal as inputs which could in principle further improve network performance</a:t>
            </a:r>
            <a:br>
              <a:rPr lang="en-US" dirty="0">
                <a:effectLst/>
              </a:rPr>
            </a:br>
            <a:endParaRPr lang="en-US" dirty="0">
              <a:effectLst/>
            </a:endParaRPr>
          </a:p>
          <a:p>
            <a:pPr lvl="3" algn="l" rtl="0">
              <a:lnSpc>
                <a:spcPct val="140000"/>
              </a:lnSpc>
            </a:pPr>
            <a:endParaRPr lang="en-US" dirty="0">
              <a:effectLst/>
            </a:endParaRPr>
          </a:p>
          <a:p>
            <a:pPr marL="1371600" lvl="3" indent="0" algn="l" rtl="0">
              <a:lnSpc>
                <a:spcPct val="140000"/>
              </a:lnSpc>
              <a:buNone/>
            </a:pPr>
            <a:br>
              <a:rPr lang="en-US" dirty="0">
                <a:effectLst/>
              </a:rPr>
            </a:br>
            <a:br>
              <a:rPr lang="en-US" sz="800" dirty="0">
                <a:effectLst/>
              </a:rPr>
            </a:br>
            <a:br>
              <a:rPr lang="en-US" sz="800" dirty="0">
                <a:effectLst/>
              </a:rPr>
            </a:br>
            <a:br>
              <a:rPr lang="en-US" sz="1050" dirty="0"/>
            </a:br>
            <a:endParaRPr lang="he-IL" sz="1050" dirty="0">
              <a:effectLst/>
            </a:endParaRPr>
          </a:p>
        </p:txBody>
      </p:sp>
      <p:grpSp>
        <p:nvGrpSpPr>
          <p:cNvPr id="5" name="קבוצה 4">
            <a:extLst>
              <a:ext uri="{FF2B5EF4-FFF2-40B4-BE49-F238E27FC236}">
                <a16:creationId xmlns:a16="http://schemas.microsoft.com/office/drawing/2014/main" id="{FEA113FF-CA06-0F74-53A2-C2A546A32DA1}"/>
              </a:ext>
            </a:extLst>
          </p:cNvPr>
          <p:cNvGrpSpPr/>
          <p:nvPr/>
        </p:nvGrpSpPr>
        <p:grpSpPr>
          <a:xfrm>
            <a:off x="4914898" y="3246839"/>
            <a:ext cx="3200401" cy="3611161"/>
            <a:chOff x="4914899" y="3246839"/>
            <a:chExt cx="2926080" cy="3350481"/>
          </a:xfrm>
        </p:grpSpPr>
        <p:pic>
          <p:nvPicPr>
            <p:cNvPr id="6" name="תמונה 5">
              <a:extLst>
                <a:ext uri="{FF2B5EF4-FFF2-40B4-BE49-F238E27FC236}">
                  <a16:creationId xmlns:a16="http://schemas.microsoft.com/office/drawing/2014/main" id="{43E1EAD9-5C90-CC5A-9DBA-0C63909E63E1}"/>
                </a:ext>
              </a:extLst>
            </p:cNvPr>
            <p:cNvPicPr>
              <a:picLocks noChangeAspect="1"/>
            </p:cNvPicPr>
            <p:nvPr/>
          </p:nvPicPr>
          <p:blipFill>
            <a:blip r:embed="rId2"/>
            <a:stretch>
              <a:fillRect/>
            </a:stretch>
          </p:blipFill>
          <p:spPr>
            <a:xfrm>
              <a:off x="4999867" y="3246839"/>
              <a:ext cx="2756145" cy="3350481"/>
            </a:xfrm>
            <a:prstGeom prst="rect">
              <a:avLst/>
            </a:prstGeom>
          </p:spPr>
        </p:pic>
        <p:sp>
          <p:nvSpPr>
            <p:cNvPr id="4" name="אליפסה 3">
              <a:extLst>
                <a:ext uri="{FF2B5EF4-FFF2-40B4-BE49-F238E27FC236}">
                  <a16:creationId xmlns:a16="http://schemas.microsoft.com/office/drawing/2014/main" id="{7C59085C-A4CD-917A-63D0-9E926CB3CAC9}"/>
                </a:ext>
              </a:extLst>
            </p:cNvPr>
            <p:cNvSpPr/>
            <p:nvPr/>
          </p:nvSpPr>
          <p:spPr>
            <a:xfrm>
              <a:off x="4914899" y="6350600"/>
              <a:ext cx="2926080" cy="1987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5511045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61395" y="1272760"/>
            <a:ext cx="10353761" cy="5393216"/>
          </a:xfrm>
        </p:spPr>
        <p:txBody>
          <a:bodyPr>
            <a:normAutofit fontScale="62500" lnSpcReduction="20000"/>
          </a:bodyPr>
          <a:lstStyle/>
          <a:p>
            <a:pPr lvl="2" algn="l" rtl="0">
              <a:lnSpc>
                <a:spcPct val="140000"/>
              </a:lnSpc>
            </a:pPr>
            <a:r>
              <a:rPr lang="en-US" sz="2900" dirty="0">
                <a:effectLst/>
              </a:rPr>
              <a:t>Normal estimation</a:t>
            </a:r>
          </a:p>
          <a:p>
            <a:pPr lvl="3" algn="l" rtl="0">
              <a:lnSpc>
                <a:spcPct val="140000"/>
              </a:lnSpc>
            </a:pPr>
            <a:r>
              <a:rPr lang="en-US" sz="2800" dirty="0">
                <a:effectLst/>
              </a:rPr>
              <a:t>The surface normal estimation is to determine the normal direction at each point.</a:t>
            </a:r>
          </a:p>
          <a:p>
            <a:pPr lvl="3" algn="l" rtl="0">
              <a:lnSpc>
                <a:spcPct val="140000"/>
              </a:lnSpc>
            </a:pPr>
            <a:r>
              <a:rPr lang="en-US" sz="2800" dirty="0">
                <a:effectLst/>
              </a:rPr>
              <a:t> Estimating surface normal has wide applications like rendering. </a:t>
            </a:r>
          </a:p>
          <a:p>
            <a:pPr lvl="3" algn="l" rtl="0">
              <a:lnSpc>
                <a:spcPct val="140000"/>
              </a:lnSpc>
            </a:pPr>
            <a:r>
              <a:rPr lang="en-US" sz="2800" dirty="0">
                <a:effectLst/>
              </a:rPr>
              <a:t>The task is challenging because it requires the approach to understand the shapes </a:t>
            </a:r>
            <a:br>
              <a:rPr lang="en-US" sz="2800" dirty="0">
                <a:effectLst/>
              </a:rPr>
            </a:br>
            <a:r>
              <a:rPr lang="en-US" sz="2800" dirty="0">
                <a:effectLst/>
              </a:rPr>
              <a:t>completely for dense regression.</a:t>
            </a:r>
          </a:p>
          <a:p>
            <a:pPr lvl="3" algn="l" rtl="0">
              <a:lnSpc>
                <a:spcPct val="140000"/>
              </a:lnSpc>
            </a:pPr>
            <a:r>
              <a:rPr lang="en-US" sz="2800" dirty="0">
                <a:effectLst/>
              </a:rPr>
              <a:t>used average cosine distance to measure the difference between ground truth and predicted</a:t>
            </a:r>
            <a:br>
              <a:rPr lang="en-US" sz="2800" dirty="0">
                <a:effectLst/>
              </a:rPr>
            </a:br>
            <a:r>
              <a:rPr lang="en-US" sz="2800" dirty="0">
                <a:effectLst/>
              </a:rPr>
              <a:t>normal. </a:t>
            </a:r>
          </a:p>
          <a:p>
            <a:pPr lvl="3" algn="l" rtl="0">
              <a:lnSpc>
                <a:spcPct val="140000"/>
              </a:lnSpc>
            </a:pPr>
            <a:r>
              <a:rPr lang="en-US" sz="2800" dirty="0">
                <a:effectLst/>
              </a:rPr>
              <a:t>For all the three models, a batch size of 32, 200 training epochs were used.  </a:t>
            </a:r>
          </a:p>
          <a:p>
            <a:pPr lvl="3" algn="l" rtl="0">
              <a:lnSpc>
                <a:spcPct val="140000"/>
              </a:lnSpc>
            </a:pPr>
            <a:r>
              <a:rPr lang="en-US" sz="2800" dirty="0">
                <a:effectLst/>
              </a:rPr>
              <a:t>The initial learning rates were also set as 0.01, with a cosine annealing schedule used to adjust learning rate every epoch.</a:t>
            </a:r>
            <a:br>
              <a:rPr lang="en-US" sz="2100" dirty="0">
                <a:effectLst/>
              </a:rPr>
            </a:br>
            <a:br>
              <a:rPr lang="en-US" sz="1200" dirty="0">
                <a:effectLst/>
              </a:rPr>
            </a:br>
            <a:br>
              <a:rPr lang="en-US" sz="1200" dirty="0">
                <a:effectLst/>
              </a:rPr>
            </a:br>
            <a:br>
              <a:rPr lang="en-US" dirty="0"/>
            </a:br>
            <a:endParaRPr lang="he-IL" dirty="0">
              <a:effectLst/>
            </a:endParaRPr>
          </a:p>
        </p:txBody>
      </p:sp>
    </p:spTree>
    <p:extLst>
      <p:ext uri="{BB962C8B-B14F-4D97-AF65-F5344CB8AC3E}">
        <p14:creationId xmlns:p14="http://schemas.microsoft.com/office/powerpoint/2010/main" val="3068681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61395" y="1272760"/>
            <a:ext cx="10706705" cy="5585240"/>
          </a:xfrm>
        </p:spPr>
        <p:txBody>
          <a:bodyPr>
            <a:normAutofit fontScale="62500" lnSpcReduction="20000"/>
          </a:bodyPr>
          <a:lstStyle/>
          <a:p>
            <a:pPr lvl="2" algn="l" rtl="0">
              <a:lnSpc>
                <a:spcPct val="140000"/>
              </a:lnSpc>
            </a:pPr>
            <a:r>
              <a:rPr lang="en-US" sz="2900" dirty="0">
                <a:effectLst/>
              </a:rPr>
              <a:t>Normal estimation</a:t>
            </a:r>
          </a:p>
          <a:p>
            <a:pPr lvl="3" algn="l" rtl="0">
              <a:lnSpc>
                <a:spcPct val="140000"/>
              </a:lnSpc>
            </a:pPr>
            <a:r>
              <a:rPr lang="en-US" sz="2800" dirty="0">
                <a:effectLst/>
              </a:rPr>
              <a:t>As indicated in Table bellow </a:t>
            </a:r>
          </a:p>
          <a:p>
            <a:pPr lvl="3" algn="l" rtl="0">
              <a:lnSpc>
                <a:spcPct val="140000"/>
              </a:lnSpc>
            </a:pPr>
            <a:endParaRPr lang="en-US" sz="2800" dirty="0">
              <a:effectLst/>
            </a:endParaRPr>
          </a:p>
          <a:p>
            <a:pPr lvl="3" algn="l" rtl="0">
              <a:lnSpc>
                <a:spcPct val="140000"/>
              </a:lnSpc>
            </a:pPr>
            <a:endParaRPr lang="en-US" sz="2800" dirty="0">
              <a:effectLst/>
            </a:endParaRPr>
          </a:p>
          <a:p>
            <a:pPr lvl="3" algn="l" rtl="0">
              <a:lnSpc>
                <a:spcPct val="140000"/>
              </a:lnSpc>
            </a:pPr>
            <a:endParaRPr lang="en-US" sz="2800" dirty="0">
              <a:effectLst/>
            </a:endParaRPr>
          </a:p>
          <a:p>
            <a:pPr lvl="3" algn="l" rtl="0">
              <a:lnSpc>
                <a:spcPct val="140000"/>
              </a:lnSpc>
            </a:pPr>
            <a:endParaRPr lang="en-US" sz="2800" dirty="0">
              <a:effectLst/>
            </a:endParaRPr>
          </a:p>
          <a:p>
            <a:pPr lvl="3" algn="l" rtl="0">
              <a:lnSpc>
                <a:spcPct val="140000"/>
              </a:lnSpc>
            </a:pPr>
            <a:endParaRPr lang="en-US" sz="2800" dirty="0">
              <a:effectLst/>
            </a:endParaRPr>
          </a:p>
          <a:p>
            <a:pPr lvl="3" algn="l" rtl="0">
              <a:lnSpc>
                <a:spcPct val="140000"/>
              </a:lnSpc>
            </a:pPr>
            <a:endParaRPr lang="en-US" sz="2800" dirty="0">
              <a:effectLst/>
            </a:endParaRPr>
          </a:p>
          <a:p>
            <a:pPr lvl="3" algn="l" rtl="0">
              <a:lnSpc>
                <a:spcPct val="140000"/>
              </a:lnSpc>
            </a:pPr>
            <a:endParaRPr lang="en-US" sz="2800" dirty="0">
              <a:effectLst/>
            </a:endParaRPr>
          </a:p>
          <a:p>
            <a:pPr lvl="3" algn="l" rtl="0">
              <a:lnSpc>
                <a:spcPct val="140000"/>
              </a:lnSpc>
            </a:pPr>
            <a:r>
              <a:rPr lang="en-US" sz="2800" dirty="0">
                <a:effectLst/>
              </a:rPr>
              <a:t>Improvement compared with </a:t>
            </a:r>
            <a:r>
              <a:rPr lang="en-US" sz="2800" dirty="0" err="1">
                <a:effectLst/>
              </a:rPr>
              <a:t>PointNet</a:t>
            </a:r>
            <a:r>
              <a:rPr lang="en-US" sz="2800" dirty="0">
                <a:effectLst/>
              </a:rPr>
              <a:t> , PCT achieves the lowest average cosine distance </a:t>
            </a:r>
            <a:br>
              <a:rPr lang="en-US" sz="2800" dirty="0">
                <a:effectLst/>
              </a:rPr>
            </a:br>
            <a:endParaRPr lang="en-US" sz="2800" dirty="0">
              <a:effectLst/>
            </a:endParaRPr>
          </a:p>
          <a:p>
            <a:pPr marL="1371600" lvl="3" indent="0" algn="l" rtl="0">
              <a:lnSpc>
                <a:spcPct val="140000"/>
              </a:lnSpc>
              <a:buNone/>
            </a:pPr>
            <a:br>
              <a:rPr lang="en-US" sz="2100" dirty="0">
                <a:effectLst/>
              </a:rPr>
            </a:br>
            <a:br>
              <a:rPr lang="en-US" sz="1200" dirty="0">
                <a:effectLst/>
              </a:rPr>
            </a:br>
            <a:br>
              <a:rPr lang="en-US" sz="1200" dirty="0">
                <a:effectLst/>
              </a:rPr>
            </a:br>
            <a:br>
              <a:rPr lang="en-US" dirty="0"/>
            </a:br>
            <a:endParaRPr lang="he-IL" dirty="0">
              <a:effectLst/>
            </a:endParaRPr>
          </a:p>
        </p:txBody>
      </p:sp>
      <p:pic>
        <p:nvPicPr>
          <p:cNvPr id="5" name="תמונה 4">
            <a:extLst>
              <a:ext uri="{FF2B5EF4-FFF2-40B4-BE49-F238E27FC236}">
                <a16:creationId xmlns:a16="http://schemas.microsoft.com/office/drawing/2014/main" id="{8DAEDB72-E1B1-A96D-A432-F8B1EFD74B58}"/>
              </a:ext>
            </a:extLst>
          </p:cNvPr>
          <p:cNvPicPr>
            <a:picLocks noChangeAspect="1"/>
          </p:cNvPicPr>
          <p:nvPr/>
        </p:nvPicPr>
        <p:blipFill>
          <a:blip r:embed="rId2"/>
          <a:stretch>
            <a:fillRect/>
          </a:stretch>
        </p:blipFill>
        <p:spPr>
          <a:xfrm>
            <a:off x="3545438" y="2235824"/>
            <a:ext cx="5101124" cy="2260963"/>
          </a:xfrm>
          <a:prstGeom prst="rect">
            <a:avLst/>
          </a:prstGeom>
        </p:spPr>
      </p:pic>
    </p:spTree>
    <p:extLst>
      <p:ext uri="{BB962C8B-B14F-4D97-AF65-F5344CB8AC3E}">
        <p14:creationId xmlns:p14="http://schemas.microsoft.com/office/powerpoint/2010/main" val="18773570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61395" y="1272760"/>
            <a:ext cx="10353761" cy="5393216"/>
          </a:xfrm>
        </p:spPr>
        <p:txBody>
          <a:bodyPr>
            <a:normAutofit fontScale="62500" lnSpcReduction="20000"/>
          </a:bodyPr>
          <a:lstStyle/>
          <a:p>
            <a:pPr lvl="2" algn="l" rtl="0">
              <a:lnSpc>
                <a:spcPct val="140000"/>
              </a:lnSpc>
            </a:pPr>
            <a:r>
              <a:rPr lang="en-US" sz="2900" dirty="0">
                <a:effectLst/>
              </a:rPr>
              <a:t>Segmentation task </a:t>
            </a:r>
          </a:p>
          <a:p>
            <a:pPr lvl="3" algn="l" rtl="0">
              <a:lnSpc>
                <a:spcPct val="140000"/>
              </a:lnSpc>
            </a:pPr>
            <a:r>
              <a:rPr lang="en-US" sz="2800" dirty="0">
                <a:effectLst/>
              </a:rPr>
              <a:t>Point cloud segmentation is a challenging task which aims to divide a 3D model into multiple meaningful parts. </a:t>
            </a:r>
          </a:p>
          <a:p>
            <a:pPr lvl="3" algn="l" rtl="0">
              <a:lnSpc>
                <a:spcPct val="140000"/>
              </a:lnSpc>
            </a:pPr>
            <a:r>
              <a:rPr lang="en-US" sz="2800" dirty="0">
                <a:effectLst/>
              </a:rPr>
              <a:t>training &amp; testing split to 14,006 to 2,874</a:t>
            </a:r>
          </a:p>
          <a:p>
            <a:pPr lvl="3" algn="l" rtl="0">
              <a:lnSpc>
                <a:spcPct val="140000"/>
              </a:lnSpc>
            </a:pPr>
            <a:r>
              <a:rPr lang="en-US" sz="2800" dirty="0">
                <a:effectLst/>
              </a:rPr>
              <a:t>All models were down sampled to 2,048 points, retaining pointwise part annotation. </a:t>
            </a:r>
          </a:p>
          <a:p>
            <a:pPr lvl="3" algn="l" rtl="0">
              <a:lnSpc>
                <a:spcPct val="140000"/>
              </a:lnSpc>
            </a:pPr>
            <a:r>
              <a:rPr lang="en-US" sz="2800" dirty="0">
                <a:effectLst/>
              </a:rPr>
              <a:t>During training, random translation in [-0.2, 0.2], and random anisotropic scaling in [0.67,  1.5] were applied to augment the input data. </a:t>
            </a:r>
          </a:p>
          <a:p>
            <a:pPr lvl="3" algn="l" rtl="0">
              <a:lnSpc>
                <a:spcPct val="140000"/>
              </a:lnSpc>
            </a:pPr>
            <a:r>
              <a:rPr lang="en-US" sz="2800" dirty="0">
                <a:effectLst/>
              </a:rPr>
              <a:t>During testing, we used a multi-scale testing strategy, where the scales are set</a:t>
            </a:r>
            <a:br>
              <a:rPr lang="en-US" sz="2800" dirty="0">
                <a:effectLst/>
              </a:rPr>
            </a:br>
            <a:r>
              <a:rPr lang="en-US" sz="2800" dirty="0">
                <a:effectLst/>
              </a:rPr>
              <a:t>in [0.7, 1.4] with a step of 0.1.</a:t>
            </a:r>
          </a:p>
          <a:p>
            <a:pPr lvl="3" algn="l" rtl="0">
              <a:lnSpc>
                <a:spcPct val="140000"/>
              </a:lnSpc>
            </a:pPr>
            <a:r>
              <a:rPr lang="en-US" sz="2800" dirty="0">
                <a:effectLst/>
              </a:rPr>
              <a:t> For all the three models, the batch size, training epochs and the learning rates were set the same as the training of normal estimation task </a:t>
            </a:r>
            <a:br>
              <a:rPr lang="en-US" sz="3600" dirty="0"/>
            </a:br>
            <a:br>
              <a:rPr lang="en-US" sz="1200" dirty="0">
                <a:effectLst/>
              </a:rPr>
            </a:br>
            <a:br>
              <a:rPr lang="en-US" sz="1200" dirty="0">
                <a:effectLst/>
              </a:rPr>
            </a:br>
            <a:br>
              <a:rPr lang="en-US" dirty="0"/>
            </a:br>
            <a:endParaRPr lang="he-IL" dirty="0">
              <a:effectLst/>
            </a:endParaRPr>
          </a:p>
        </p:txBody>
      </p:sp>
    </p:spTree>
    <p:extLst>
      <p:ext uri="{BB962C8B-B14F-4D97-AF65-F5344CB8AC3E}">
        <p14:creationId xmlns:p14="http://schemas.microsoft.com/office/powerpoint/2010/main" val="9931294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61395" y="1272760"/>
            <a:ext cx="10353761" cy="5393216"/>
          </a:xfrm>
        </p:spPr>
        <p:txBody>
          <a:bodyPr>
            <a:normAutofit/>
          </a:bodyPr>
          <a:lstStyle/>
          <a:p>
            <a:pPr lvl="2" algn="l" rtl="0">
              <a:lnSpc>
                <a:spcPct val="140000"/>
              </a:lnSpc>
            </a:pPr>
            <a:r>
              <a:rPr lang="en-US" sz="2900" dirty="0">
                <a:effectLst/>
              </a:rPr>
              <a:t>Segmentation task </a:t>
            </a:r>
          </a:p>
          <a:p>
            <a:pPr lvl="3" algn="l" rtl="0">
              <a:lnSpc>
                <a:spcPct val="140000"/>
              </a:lnSpc>
            </a:pPr>
            <a:r>
              <a:rPr lang="en-US" sz="1600" dirty="0">
                <a:effectLst/>
              </a:rPr>
              <a:t>The evaluation metric used is part-average Intersection-</a:t>
            </a:r>
            <a:r>
              <a:rPr lang="en-US" sz="1600" dirty="0" err="1">
                <a:effectLst/>
              </a:rPr>
              <a:t>overUnion</a:t>
            </a:r>
            <a:endParaRPr lang="en-US" sz="1600" dirty="0">
              <a:effectLst/>
            </a:endParaRPr>
          </a:p>
          <a:p>
            <a:pPr lvl="3" algn="l" rtl="0">
              <a:lnSpc>
                <a:spcPct val="140000"/>
              </a:lnSpc>
            </a:pPr>
            <a:r>
              <a:rPr lang="en-US" sz="1600" dirty="0">
                <a:effectLst/>
              </a:rPr>
              <a:t>The results show that our SPCT makes an improvement of 2.1	% and 0.6% over </a:t>
            </a:r>
            <a:r>
              <a:rPr lang="en-US" sz="1600" dirty="0" err="1">
                <a:effectLst/>
              </a:rPr>
              <a:t>PointNet</a:t>
            </a:r>
            <a:r>
              <a:rPr lang="en-US" sz="1600" dirty="0">
                <a:effectLst/>
              </a:rPr>
              <a:t> and NPCT, respectively. </a:t>
            </a:r>
          </a:p>
          <a:p>
            <a:pPr lvl="3" algn="l" rtl="0">
              <a:lnSpc>
                <a:spcPct val="140000"/>
              </a:lnSpc>
            </a:pPr>
            <a:r>
              <a:rPr lang="en-US" sz="1600" dirty="0">
                <a:effectLst/>
              </a:rPr>
              <a:t>PCT achieves the best results with 86.4%-part average Intersection-over-Union. </a:t>
            </a:r>
          </a:p>
          <a:p>
            <a:pPr marL="1371600" lvl="3" indent="0" algn="l" rtl="0">
              <a:lnSpc>
                <a:spcPct val="140000"/>
              </a:lnSpc>
              <a:buNone/>
            </a:pPr>
            <a:br>
              <a:rPr lang="en-US" sz="2900" dirty="0">
                <a:effectLst/>
              </a:rPr>
            </a:br>
            <a:br>
              <a:rPr lang="en-US" sz="3600" dirty="0"/>
            </a:br>
            <a:br>
              <a:rPr lang="en-US" sz="1200" dirty="0">
                <a:effectLst/>
              </a:rPr>
            </a:br>
            <a:br>
              <a:rPr lang="en-US" sz="1200" dirty="0">
                <a:effectLst/>
              </a:rPr>
            </a:br>
            <a:br>
              <a:rPr lang="en-US" dirty="0"/>
            </a:br>
            <a:endParaRPr lang="he-IL" dirty="0">
              <a:effectLst/>
            </a:endParaRPr>
          </a:p>
        </p:txBody>
      </p:sp>
      <p:pic>
        <p:nvPicPr>
          <p:cNvPr id="5" name="תמונה 4">
            <a:extLst>
              <a:ext uri="{FF2B5EF4-FFF2-40B4-BE49-F238E27FC236}">
                <a16:creationId xmlns:a16="http://schemas.microsoft.com/office/drawing/2014/main" id="{009D14E3-97B5-766C-442A-FDB0ADFEFC97}"/>
              </a:ext>
            </a:extLst>
          </p:cNvPr>
          <p:cNvPicPr>
            <a:picLocks noChangeAspect="1"/>
          </p:cNvPicPr>
          <p:nvPr/>
        </p:nvPicPr>
        <p:blipFill>
          <a:blip r:embed="rId2"/>
          <a:stretch>
            <a:fillRect/>
          </a:stretch>
        </p:blipFill>
        <p:spPr>
          <a:xfrm>
            <a:off x="2442588" y="3549924"/>
            <a:ext cx="7444362" cy="3167081"/>
          </a:xfrm>
          <a:prstGeom prst="rect">
            <a:avLst/>
          </a:prstGeom>
        </p:spPr>
      </p:pic>
      <p:sp>
        <p:nvSpPr>
          <p:cNvPr id="6" name="אליפסה 5">
            <a:extLst>
              <a:ext uri="{FF2B5EF4-FFF2-40B4-BE49-F238E27FC236}">
                <a16:creationId xmlns:a16="http://schemas.microsoft.com/office/drawing/2014/main" id="{F8F0E5F8-7BFB-C68D-F6CF-C63966D67F78}"/>
              </a:ext>
            </a:extLst>
          </p:cNvPr>
          <p:cNvSpPr/>
          <p:nvPr/>
        </p:nvSpPr>
        <p:spPr>
          <a:xfrm>
            <a:off x="3596640" y="6469380"/>
            <a:ext cx="381000" cy="2743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2973529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61395" y="1272760"/>
            <a:ext cx="10353761" cy="5393216"/>
          </a:xfrm>
        </p:spPr>
        <p:txBody>
          <a:bodyPr>
            <a:normAutofit/>
          </a:bodyPr>
          <a:lstStyle/>
          <a:p>
            <a:pPr lvl="2" algn="l" rtl="0">
              <a:lnSpc>
                <a:spcPct val="140000"/>
              </a:lnSpc>
            </a:pPr>
            <a:r>
              <a:rPr lang="en-US" sz="2900" dirty="0">
                <a:effectLst/>
              </a:rPr>
              <a:t>Segmentation task </a:t>
            </a:r>
          </a:p>
          <a:p>
            <a:pPr lvl="3" algn="l" rtl="0">
              <a:lnSpc>
                <a:spcPct val="140000"/>
              </a:lnSpc>
            </a:pPr>
            <a:r>
              <a:rPr lang="en-US" sz="1600" dirty="0">
                <a:effectLst/>
              </a:rPr>
              <a:t>Figure bellow shows further segmentation examples provided by </a:t>
            </a:r>
            <a:r>
              <a:rPr lang="en-US" sz="1600" dirty="0" err="1">
                <a:effectLst/>
              </a:rPr>
              <a:t>PointNet</a:t>
            </a:r>
            <a:r>
              <a:rPr lang="en-US" sz="1600" dirty="0">
                <a:effectLst/>
              </a:rPr>
              <a:t>, NPCT, SPCT</a:t>
            </a:r>
            <a:br>
              <a:rPr lang="en-US" sz="1600" dirty="0">
                <a:effectLst/>
              </a:rPr>
            </a:br>
            <a:r>
              <a:rPr lang="en-US" sz="1600" dirty="0">
                <a:effectLst/>
              </a:rPr>
              <a:t>and PCT. </a:t>
            </a:r>
            <a:br>
              <a:rPr lang="en-US" sz="2900" dirty="0">
                <a:effectLst/>
              </a:rPr>
            </a:br>
            <a:br>
              <a:rPr lang="en-US" sz="3600" dirty="0"/>
            </a:br>
            <a:br>
              <a:rPr lang="en-US" sz="1200" dirty="0">
                <a:effectLst/>
              </a:rPr>
            </a:br>
            <a:br>
              <a:rPr lang="en-US" sz="1200" dirty="0">
                <a:effectLst/>
              </a:rPr>
            </a:br>
            <a:br>
              <a:rPr lang="en-US" dirty="0"/>
            </a:br>
            <a:endParaRPr lang="he-IL" dirty="0">
              <a:effectLst/>
            </a:endParaRPr>
          </a:p>
        </p:txBody>
      </p:sp>
      <p:pic>
        <p:nvPicPr>
          <p:cNvPr id="5" name="תמונה 4">
            <a:extLst>
              <a:ext uri="{FF2B5EF4-FFF2-40B4-BE49-F238E27FC236}">
                <a16:creationId xmlns:a16="http://schemas.microsoft.com/office/drawing/2014/main" id="{FB0751C1-BDF0-04F7-3CB9-46DBECCF5468}"/>
              </a:ext>
            </a:extLst>
          </p:cNvPr>
          <p:cNvPicPr>
            <a:picLocks noChangeAspect="1"/>
          </p:cNvPicPr>
          <p:nvPr/>
        </p:nvPicPr>
        <p:blipFill>
          <a:blip r:embed="rId2"/>
          <a:stretch>
            <a:fillRect/>
          </a:stretch>
        </p:blipFill>
        <p:spPr>
          <a:xfrm>
            <a:off x="2337766" y="2825106"/>
            <a:ext cx="7739684" cy="3840870"/>
          </a:xfrm>
          <a:prstGeom prst="rect">
            <a:avLst/>
          </a:prstGeom>
        </p:spPr>
      </p:pic>
    </p:spTree>
    <p:extLst>
      <p:ext uri="{BB962C8B-B14F-4D97-AF65-F5344CB8AC3E}">
        <p14:creationId xmlns:p14="http://schemas.microsoft.com/office/powerpoint/2010/main" val="6846192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61395" y="1272760"/>
            <a:ext cx="10353761" cy="5393216"/>
          </a:xfrm>
        </p:spPr>
        <p:txBody>
          <a:bodyPr>
            <a:normAutofit/>
          </a:bodyPr>
          <a:lstStyle/>
          <a:p>
            <a:pPr lvl="2" algn="l" rtl="0">
              <a:lnSpc>
                <a:spcPct val="140000"/>
              </a:lnSpc>
            </a:pPr>
            <a:r>
              <a:rPr lang="en-US" sz="2900" dirty="0">
                <a:effectLst/>
              </a:rPr>
              <a:t>Semantic segmentation task </a:t>
            </a:r>
          </a:p>
          <a:p>
            <a:pPr lvl="3" algn="l" rtl="0">
              <a:lnSpc>
                <a:spcPct val="140000"/>
              </a:lnSpc>
            </a:pPr>
            <a:r>
              <a:rPr lang="en-US" sz="1800" dirty="0">
                <a:effectLst/>
              </a:rPr>
              <a:t>For fair comparison, we use the same data processing method same as </a:t>
            </a:r>
            <a:r>
              <a:rPr lang="en-US" sz="1800" dirty="0" err="1">
                <a:effectLst/>
              </a:rPr>
              <a:t>PointNet</a:t>
            </a:r>
            <a:r>
              <a:rPr lang="en-US" sz="1800" dirty="0">
                <a:effectLst/>
              </a:rPr>
              <a:t> </a:t>
            </a:r>
          </a:p>
          <a:p>
            <a:pPr lvl="3" algn="l" rtl="0">
              <a:lnSpc>
                <a:spcPct val="140000"/>
              </a:lnSpc>
            </a:pPr>
            <a:r>
              <a:rPr lang="en-US" sz="1800" dirty="0">
                <a:effectLst/>
              </a:rPr>
              <a:t>Table bellow  shows that our PCT achieves superior performance compared to the previous methods </a:t>
            </a:r>
            <a:br>
              <a:rPr lang="en-US" sz="3600" dirty="0"/>
            </a:br>
            <a:r>
              <a:rPr lang="en-US" sz="2500" dirty="0">
                <a:effectLst/>
              </a:rPr>
              <a:t> </a:t>
            </a:r>
            <a:br>
              <a:rPr lang="en-US" dirty="0"/>
            </a:br>
            <a:endParaRPr lang="he-IL" dirty="0">
              <a:effectLst/>
            </a:endParaRPr>
          </a:p>
        </p:txBody>
      </p:sp>
      <p:pic>
        <p:nvPicPr>
          <p:cNvPr id="5" name="תמונה 4">
            <a:extLst>
              <a:ext uri="{FF2B5EF4-FFF2-40B4-BE49-F238E27FC236}">
                <a16:creationId xmlns:a16="http://schemas.microsoft.com/office/drawing/2014/main" id="{99A42F5D-79AF-4B46-A8BF-B20C2A85122D}"/>
              </a:ext>
            </a:extLst>
          </p:cNvPr>
          <p:cNvPicPr>
            <a:picLocks noChangeAspect="1"/>
          </p:cNvPicPr>
          <p:nvPr/>
        </p:nvPicPr>
        <p:blipFill>
          <a:blip r:embed="rId2"/>
          <a:stretch>
            <a:fillRect/>
          </a:stretch>
        </p:blipFill>
        <p:spPr>
          <a:xfrm>
            <a:off x="1076844" y="3343481"/>
            <a:ext cx="10520889" cy="2904919"/>
          </a:xfrm>
          <a:prstGeom prst="rect">
            <a:avLst/>
          </a:prstGeom>
        </p:spPr>
      </p:pic>
      <p:sp>
        <p:nvSpPr>
          <p:cNvPr id="6" name="אליפסה 5">
            <a:extLst>
              <a:ext uri="{FF2B5EF4-FFF2-40B4-BE49-F238E27FC236}">
                <a16:creationId xmlns:a16="http://schemas.microsoft.com/office/drawing/2014/main" id="{B391DE0E-0FB9-B710-7C8F-337C04251AEE}"/>
              </a:ext>
            </a:extLst>
          </p:cNvPr>
          <p:cNvSpPr/>
          <p:nvPr/>
        </p:nvSpPr>
        <p:spPr>
          <a:xfrm>
            <a:off x="2624328" y="5897880"/>
            <a:ext cx="1280160" cy="3505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684560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How to create point cloud ? </a:t>
            </a:r>
          </a:p>
          <a:p>
            <a:pPr lvl="1" algn="l" rtl="0"/>
            <a:r>
              <a:rPr lang="en-US" dirty="0"/>
              <a:t>Process name Photogrammetry </a:t>
            </a:r>
          </a:p>
          <a:p>
            <a:pPr lvl="2" algn="l" rtl="0"/>
            <a:r>
              <a:rPr lang="en-US" dirty="0"/>
              <a:t>Creating point cloud by using multiple image of the same object, by triangulate process, the algorithm knows to generate the point cloud</a:t>
            </a:r>
          </a:p>
          <a:p>
            <a:pPr lvl="1" algn="l" rtl="0"/>
            <a:endParaRPr lang="en-US" dirty="0"/>
          </a:p>
        </p:txBody>
      </p:sp>
      <p:pic>
        <p:nvPicPr>
          <p:cNvPr id="7" name="תמונה 6">
            <a:extLst>
              <a:ext uri="{FF2B5EF4-FFF2-40B4-BE49-F238E27FC236}">
                <a16:creationId xmlns:a16="http://schemas.microsoft.com/office/drawing/2014/main" id="{034BB454-5A5E-C3F2-20B7-88F8633A41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600" y="3568699"/>
            <a:ext cx="3403601" cy="3155270"/>
          </a:xfrm>
          <a:prstGeom prst="rect">
            <a:avLst/>
          </a:prstGeom>
        </p:spPr>
      </p:pic>
    </p:spTree>
    <p:extLst>
      <p:ext uri="{BB962C8B-B14F-4D97-AF65-F5344CB8AC3E}">
        <p14:creationId xmlns:p14="http://schemas.microsoft.com/office/powerpoint/2010/main" val="25448650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Computational resources requirements:</a:t>
            </a:r>
            <a:endParaRPr lang="he-IL" dirty="0"/>
          </a:p>
        </p:txBody>
      </p:sp>
      <p:pic>
        <p:nvPicPr>
          <p:cNvPr id="5" name="תמונה 4">
            <a:extLst>
              <a:ext uri="{FF2B5EF4-FFF2-40B4-BE49-F238E27FC236}">
                <a16:creationId xmlns:a16="http://schemas.microsoft.com/office/drawing/2014/main" id="{37A49617-5C38-ACBC-14CB-77239EE4B7AC}"/>
              </a:ext>
            </a:extLst>
          </p:cNvPr>
          <p:cNvPicPr>
            <a:picLocks noChangeAspect="1"/>
          </p:cNvPicPr>
          <p:nvPr/>
        </p:nvPicPr>
        <p:blipFill>
          <a:blip r:embed="rId2"/>
          <a:stretch>
            <a:fillRect/>
          </a:stretch>
        </p:blipFill>
        <p:spPr>
          <a:xfrm>
            <a:off x="2651670" y="3083918"/>
            <a:ext cx="6878010" cy="2867425"/>
          </a:xfrm>
          <a:prstGeom prst="rect">
            <a:avLst/>
          </a:prstGeom>
        </p:spPr>
      </p:pic>
    </p:spTree>
    <p:extLst>
      <p:ext uri="{BB962C8B-B14F-4D97-AF65-F5344CB8AC3E}">
        <p14:creationId xmlns:p14="http://schemas.microsoft.com/office/powerpoint/2010/main" val="38599405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CONCULISION</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fontScale="92500" lnSpcReduction="10000"/>
          </a:bodyPr>
          <a:lstStyle/>
          <a:p>
            <a:pPr algn="l" rtl="0"/>
            <a:r>
              <a:rPr lang="en-US" sz="1800" b="0" i="0" dirty="0">
                <a:effectLst/>
                <a:latin typeface="NimbusRomNo9L-Regu"/>
              </a:rPr>
              <a:t>this paper propose a permutation-invariant point cloud transformer</a:t>
            </a:r>
          </a:p>
          <a:p>
            <a:pPr algn="l" rtl="0"/>
            <a:r>
              <a:rPr lang="en-US" sz="1800" b="0" i="0" dirty="0">
                <a:effectLst/>
                <a:latin typeface="NimbusRomNo9L-Regu"/>
              </a:rPr>
              <a:t>suitable for learning on unstructured point clouds with irregular domain.</a:t>
            </a:r>
          </a:p>
          <a:p>
            <a:pPr algn="l" rtl="0"/>
            <a:r>
              <a:rPr lang="en-US" sz="1800" b="0" i="0" dirty="0">
                <a:effectLst/>
                <a:latin typeface="NimbusRomNo9L-Regu"/>
              </a:rPr>
              <a:t>proposed offset-attention and normalization mechanisms help to make our PCT effective. </a:t>
            </a:r>
          </a:p>
          <a:p>
            <a:pPr algn="l" rtl="0"/>
            <a:r>
              <a:rPr lang="en-US" sz="1800" b="0" i="0" dirty="0">
                <a:effectLst/>
                <a:latin typeface="NimbusRomNo9L-Regu"/>
              </a:rPr>
              <a:t>Experiments show that PCT has good semantic feature learning capability, and achieves</a:t>
            </a:r>
            <a:br>
              <a:rPr lang="en-US" sz="1800" b="0" i="0" dirty="0">
                <a:effectLst/>
                <a:latin typeface="NimbusRomNo9L-Regu"/>
              </a:rPr>
            </a:br>
            <a:r>
              <a:rPr lang="en-US" sz="1800" b="0" i="0" dirty="0">
                <a:effectLst/>
                <a:latin typeface="NimbusRomNo9L-Regu"/>
              </a:rPr>
              <a:t>state-of-the-art performance on several tasks</a:t>
            </a:r>
          </a:p>
          <a:p>
            <a:pPr lvl="1" algn="l" rtl="0"/>
            <a:r>
              <a:rPr lang="en-US" sz="1600" b="0" i="0" dirty="0">
                <a:effectLst/>
                <a:latin typeface="NimbusRomNo9L-Regu"/>
              </a:rPr>
              <a:t>Particularly</a:t>
            </a:r>
            <a:r>
              <a:rPr lang="en-US" sz="1600" dirty="0">
                <a:effectLst/>
                <a:latin typeface="NimbusRomNo9L-Regu"/>
              </a:rPr>
              <a:t> </a:t>
            </a:r>
            <a:r>
              <a:rPr lang="en-US" sz="1600" b="0" i="0" dirty="0">
                <a:effectLst/>
                <a:latin typeface="NimbusRomNo9L-Regu"/>
              </a:rPr>
              <a:t>shape classification</a:t>
            </a:r>
          </a:p>
          <a:p>
            <a:pPr lvl="1" algn="l" rtl="0"/>
            <a:r>
              <a:rPr lang="en-US" sz="1600" b="0" i="0" dirty="0">
                <a:effectLst/>
                <a:latin typeface="NimbusRomNo9L-Regu"/>
              </a:rPr>
              <a:t> part segmentation</a:t>
            </a:r>
          </a:p>
          <a:p>
            <a:pPr lvl="1" algn="l" rtl="0"/>
            <a:r>
              <a:rPr lang="en-US" sz="1600" b="0" i="0" dirty="0">
                <a:effectLst/>
                <a:latin typeface="NimbusRomNo9L-Regu"/>
              </a:rPr>
              <a:t> normal estimation. </a:t>
            </a:r>
          </a:p>
          <a:p>
            <a:pPr marL="0" indent="0" algn="l" rtl="0">
              <a:buNone/>
            </a:pPr>
            <a:br>
              <a:rPr lang="en-US" dirty="0"/>
            </a:br>
            <a:endParaRPr lang="he-IL" dirty="0"/>
          </a:p>
        </p:txBody>
      </p:sp>
    </p:spTree>
    <p:extLst>
      <p:ext uri="{BB962C8B-B14F-4D97-AF65-F5344CB8AC3E}">
        <p14:creationId xmlns:p14="http://schemas.microsoft.com/office/powerpoint/2010/main" val="17948073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CONCULISION</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a:bodyPr>
          <a:lstStyle/>
          <a:p>
            <a:pPr algn="l" rtl="0"/>
            <a:r>
              <a:rPr lang="en-US" sz="1800" dirty="0">
                <a:effectLst/>
                <a:latin typeface="NimbusRomNo9L-Regu"/>
              </a:rPr>
              <a:t>Transformer has already revealed powerful capabilities</a:t>
            </a:r>
            <a:br>
              <a:rPr lang="en-US" sz="1800" dirty="0">
                <a:effectLst/>
                <a:latin typeface="NimbusRomNo9L-Regu"/>
              </a:rPr>
            </a:br>
            <a:r>
              <a:rPr lang="en-US" sz="1800" dirty="0">
                <a:effectLst/>
                <a:latin typeface="NimbusRomNo9L-Regu"/>
              </a:rPr>
              <a:t>given large amounts of training data.</a:t>
            </a:r>
          </a:p>
          <a:p>
            <a:pPr algn="l" rtl="0"/>
            <a:r>
              <a:rPr lang="en-US" sz="1800" dirty="0">
                <a:effectLst/>
                <a:latin typeface="NimbusRomNo9L-Regu"/>
              </a:rPr>
              <a:t>PCT achieve state the are performance at the 4 tasks.</a:t>
            </a:r>
          </a:p>
          <a:p>
            <a:pPr algn="l" rtl="0"/>
            <a:r>
              <a:rPr lang="en-US" sz="1800" dirty="0">
                <a:effectLst/>
                <a:latin typeface="NimbusRomNo9L-Regu"/>
              </a:rPr>
              <a:t> At present, the available point cloud datasets are very limited compared to image. </a:t>
            </a:r>
          </a:p>
          <a:p>
            <a:pPr algn="l" rtl="0"/>
            <a:r>
              <a:rPr lang="en-US" sz="1800" dirty="0">
                <a:effectLst/>
                <a:latin typeface="NimbusRomNo9L-Regu"/>
              </a:rPr>
              <a:t>In future, we will train it on larger datasets and study its advantages and disadvantages with respect to other popular frameworks</a:t>
            </a:r>
            <a:r>
              <a:rPr lang="en-US" sz="1800" b="0" i="0" dirty="0">
                <a:effectLst/>
                <a:latin typeface="NimbusRomNo9L-Regu"/>
              </a:rPr>
              <a:t>.</a:t>
            </a:r>
            <a:br>
              <a:rPr lang="en-US" dirty="0"/>
            </a:br>
            <a:r>
              <a:rPr lang="en-US" dirty="0"/>
              <a:t> </a:t>
            </a:r>
            <a:br>
              <a:rPr lang="en-US" dirty="0"/>
            </a:br>
            <a:endParaRPr lang="he-IL" dirty="0"/>
          </a:p>
        </p:txBody>
      </p:sp>
    </p:spTree>
    <p:extLst>
      <p:ext uri="{BB962C8B-B14F-4D97-AF65-F5344CB8AC3E}">
        <p14:creationId xmlns:p14="http://schemas.microsoft.com/office/powerpoint/2010/main" val="26538032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תמונה 16">
            <a:extLst>
              <a:ext uri="{FF2B5EF4-FFF2-40B4-BE49-F238E27FC236}">
                <a16:creationId xmlns:a16="http://schemas.microsoft.com/office/drawing/2014/main" id="{6B754CDE-ED96-4951-D3AB-194C0FE978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6857" y="0"/>
            <a:ext cx="5878285" cy="6858000"/>
          </a:xfrm>
          <a:prstGeom prst="rect">
            <a:avLst/>
          </a:prstGeom>
        </p:spPr>
      </p:pic>
    </p:spTree>
    <p:extLst>
      <p:ext uri="{BB962C8B-B14F-4D97-AF65-F5344CB8AC3E}">
        <p14:creationId xmlns:p14="http://schemas.microsoft.com/office/powerpoint/2010/main" val="1289913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Photogrammetry vs. laser scanner</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42919" y="1654104"/>
            <a:ext cx="10353762" cy="3695136"/>
          </a:xfrm>
        </p:spPr>
        <p:txBody>
          <a:bodyPr>
            <a:normAutofit/>
          </a:bodyPr>
          <a:lstStyle/>
          <a:p>
            <a:pPr marL="0" indent="0" algn="l" rtl="0" fontAlgn="base">
              <a:buNone/>
            </a:pPr>
            <a:r>
              <a:rPr lang="en-US" sz="1800" b="1" i="0" dirty="0">
                <a:effectLst/>
                <a:latin typeface="Rubik"/>
              </a:rPr>
              <a:t>photogrammetry  advantages:</a:t>
            </a:r>
          </a:p>
          <a:p>
            <a:pPr algn="l" rtl="0" fontAlgn="base"/>
            <a:r>
              <a:rPr lang="en-US" sz="1800" b="0" i="0" dirty="0">
                <a:effectLst/>
                <a:latin typeface="Rubik"/>
              </a:rPr>
              <a:t>High ability to reproduce an object in full color and texture, While not any 3D scanners can do this</a:t>
            </a:r>
          </a:p>
          <a:p>
            <a:pPr algn="l" rtl="0" fontAlgn="base"/>
            <a:r>
              <a:rPr lang="en-US" sz="1800" b="0" i="0" dirty="0">
                <a:effectLst/>
                <a:latin typeface="Rubik"/>
              </a:rPr>
              <a:t>easily accessible to most people because the equipment and software is nowhere near as expensive as 3D scanning. </a:t>
            </a:r>
          </a:p>
          <a:p>
            <a:pPr marL="0" indent="0" algn="l" rtl="0" fontAlgn="base">
              <a:buNone/>
            </a:pPr>
            <a:r>
              <a:rPr lang="en-US" sz="1800" b="1" i="0" dirty="0">
                <a:effectLst/>
                <a:latin typeface="Rubik"/>
              </a:rPr>
              <a:t>photogrammetry  disadvantages:</a:t>
            </a:r>
          </a:p>
          <a:p>
            <a:pPr algn="l" rtl="0" fontAlgn="base"/>
            <a:r>
              <a:rPr lang="en-US" sz="1800" b="0" i="0" dirty="0">
                <a:effectLst/>
                <a:latin typeface="Rubik"/>
              </a:rPr>
              <a:t>challenging to work with parts that have a smooth, flat …</a:t>
            </a:r>
          </a:p>
          <a:p>
            <a:pPr algn="l" rtl="0" fontAlgn="base"/>
            <a:r>
              <a:rPr lang="en-US" sz="1800" b="0" i="0" dirty="0">
                <a:effectLst/>
                <a:latin typeface="Rubik"/>
              </a:rPr>
              <a:t>real time as 3D scanning</a:t>
            </a:r>
          </a:p>
          <a:p>
            <a:pPr algn="l" rtl="0" fontAlgn="base"/>
            <a:r>
              <a:rPr lang="en-US" sz="1800" b="0" i="0" dirty="0">
                <a:effectLst/>
                <a:latin typeface="Rubik"/>
              </a:rPr>
              <a:t>lower accuracy than 3D scanners. </a:t>
            </a:r>
          </a:p>
          <a:p>
            <a:pPr algn="l" rtl="0"/>
            <a:endParaRPr lang="en-US" dirty="0"/>
          </a:p>
          <a:p>
            <a:pPr algn="l" rtl="0"/>
            <a:endParaRPr lang="en-US" dirty="0"/>
          </a:p>
          <a:p>
            <a:pPr lvl="1" algn="l" rtl="0"/>
            <a:endParaRPr lang="en-US" dirty="0"/>
          </a:p>
        </p:txBody>
      </p:sp>
      <p:pic>
        <p:nvPicPr>
          <p:cNvPr id="5" name="תמונה 4">
            <a:extLst>
              <a:ext uri="{FF2B5EF4-FFF2-40B4-BE49-F238E27FC236}">
                <a16:creationId xmlns:a16="http://schemas.microsoft.com/office/drawing/2014/main" id="{7A455585-43FF-E5F2-EFDB-16A2E153D2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flipV="1">
            <a:off x="6095999" y="4181191"/>
            <a:ext cx="5253080" cy="2626540"/>
          </a:xfrm>
          <a:prstGeom prst="rect">
            <a:avLst/>
          </a:prstGeom>
        </p:spPr>
      </p:pic>
    </p:spTree>
    <p:extLst>
      <p:ext uri="{BB962C8B-B14F-4D97-AF65-F5344CB8AC3E}">
        <p14:creationId xmlns:p14="http://schemas.microsoft.com/office/powerpoint/2010/main" val="13414881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919119" y="617220"/>
            <a:ext cx="10353761" cy="1326321"/>
          </a:xfrm>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42919" y="1654104"/>
            <a:ext cx="10353762" cy="5203896"/>
          </a:xfrm>
        </p:spPr>
        <p:txBody>
          <a:bodyPr>
            <a:normAutofit/>
          </a:bodyPr>
          <a:lstStyle/>
          <a:p>
            <a:pPr marL="0" indent="0" algn="l" rtl="0" fontAlgn="base">
              <a:buNone/>
            </a:pPr>
            <a:r>
              <a:rPr lang="en-US" sz="1800" b="1" i="0" dirty="0">
                <a:effectLst/>
                <a:latin typeface="Rubik"/>
              </a:rPr>
              <a:t>Mashes:</a:t>
            </a:r>
          </a:p>
          <a:p>
            <a:pPr algn="l" rtl="0"/>
            <a:r>
              <a:rPr lang="en-US" sz="1800" b="1" dirty="0">
                <a:effectLst/>
                <a:latin typeface="Rubik"/>
              </a:rPr>
              <a:t>Convert point cloud to Mesh is a technique for reconstructing a surface mesh from an input point cloud.</a:t>
            </a:r>
          </a:p>
          <a:p>
            <a:pPr algn="l" rtl="0" fontAlgn="base"/>
            <a:r>
              <a:rPr lang="en-US" sz="1800" b="1" dirty="0">
                <a:effectLst/>
                <a:latin typeface="Rubik"/>
              </a:rPr>
              <a:t>In order to move from point cloud in 3D, we move to mesh representation:</a:t>
            </a:r>
          </a:p>
          <a:p>
            <a:pPr lvl="1" algn="l" rtl="0" fontAlgn="base"/>
            <a:endParaRPr lang="en-US" sz="1600" b="1" dirty="0">
              <a:effectLst/>
              <a:latin typeface="Rubik"/>
            </a:endParaRPr>
          </a:p>
          <a:p>
            <a:pPr lvl="1" algn="l" rtl="0" fontAlgn="base"/>
            <a:r>
              <a:rPr lang="en-US" b="1" dirty="0">
                <a:effectLst/>
                <a:latin typeface="Rubik"/>
              </a:rPr>
              <a:t>Non deep method  - </a:t>
            </a:r>
            <a:r>
              <a:rPr lang="en-US" dirty="0"/>
              <a:t>Poisson Surface Reconstruction  - </a:t>
            </a:r>
            <a:endParaRPr lang="en-US" b="1" dirty="0">
              <a:effectLst/>
              <a:latin typeface="Rubik"/>
            </a:endParaRPr>
          </a:p>
          <a:p>
            <a:pPr lvl="1" algn="l" rtl="0" fontAlgn="base"/>
            <a:endParaRPr lang="en-US" b="1" dirty="0">
              <a:effectLst/>
              <a:latin typeface="Rubik"/>
            </a:endParaRPr>
          </a:p>
          <a:p>
            <a:pPr lvl="1" algn="l" rtl="0" fontAlgn="base"/>
            <a:endParaRPr lang="en-US" b="1" dirty="0">
              <a:effectLst/>
              <a:latin typeface="Rubik"/>
            </a:endParaRPr>
          </a:p>
          <a:p>
            <a:pPr lvl="1" algn="l" rtl="0" fontAlgn="base"/>
            <a:endParaRPr lang="en-US" b="1" dirty="0">
              <a:effectLst/>
              <a:latin typeface="Rubik"/>
            </a:endParaRPr>
          </a:p>
          <a:p>
            <a:pPr lvl="1" algn="l" rtl="0" fontAlgn="base"/>
            <a:r>
              <a:rPr lang="en-US" b="1" dirty="0">
                <a:effectLst/>
                <a:latin typeface="Rubik"/>
              </a:rPr>
              <a:t>Deep Method - </a:t>
            </a:r>
            <a:r>
              <a:rPr lang="en-US" b="1" dirty="0">
                <a:effectLst/>
                <a:latin typeface="Rubik"/>
                <a:hlinkClick r:id="rId2"/>
              </a:rPr>
              <a:t>https://ranahanocka.github.io/point2mesh</a:t>
            </a:r>
            <a:endParaRPr lang="en-US" b="1" dirty="0">
              <a:effectLst/>
              <a:latin typeface="Rubik"/>
            </a:endParaRPr>
          </a:p>
          <a:p>
            <a:pPr lvl="1" algn="l" rtl="0" fontAlgn="base"/>
            <a:endParaRPr lang="en-US" b="1" dirty="0">
              <a:effectLst/>
              <a:latin typeface="Rubik"/>
            </a:endParaRPr>
          </a:p>
          <a:p>
            <a:pPr algn="l" rtl="0"/>
            <a:endParaRPr lang="en-US" sz="1800" b="1" dirty="0">
              <a:effectLst/>
              <a:latin typeface="Rubik"/>
            </a:endParaRPr>
          </a:p>
          <a:p>
            <a:pPr algn="l" rtl="0"/>
            <a:endParaRPr lang="en-US" dirty="0"/>
          </a:p>
          <a:p>
            <a:pPr lvl="1" algn="l" rtl="0"/>
            <a:endParaRPr lang="en-US" dirty="0"/>
          </a:p>
        </p:txBody>
      </p:sp>
      <p:pic>
        <p:nvPicPr>
          <p:cNvPr id="7" name="תמונה 6">
            <a:extLst>
              <a:ext uri="{FF2B5EF4-FFF2-40B4-BE49-F238E27FC236}">
                <a16:creationId xmlns:a16="http://schemas.microsoft.com/office/drawing/2014/main" id="{FE8DBC9D-DFD3-E3FE-441B-0AC087D33025}"/>
              </a:ext>
            </a:extLst>
          </p:cNvPr>
          <p:cNvPicPr>
            <a:picLocks noChangeAspect="1"/>
          </p:cNvPicPr>
          <p:nvPr/>
        </p:nvPicPr>
        <p:blipFill>
          <a:blip r:embed="rId3"/>
          <a:stretch>
            <a:fillRect/>
          </a:stretch>
        </p:blipFill>
        <p:spPr>
          <a:xfrm>
            <a:off x="8478390" y="2484830"/>
            <a:ext cx="3231527" cy="4242542"/>
          </a:xfrm>
          <a:prstGeom prst="rect">
            <a:avLst/>
          </a:prstGeom>
        </p:spPr>
      </p:pic>
    </p:spTree>
    <p:extLst>
      <p:ext uri="{BB962C8B-B14F-4D97-AF65-F5344CB8AC3E}">
        <p14:creationId xmlns:p14="http://schemas.microsoft.com/office/powerpoint/2010/main" val="3501181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924445" y="255110"/>
            <a:ext cx="10353761" cy="1326321"/>
          </a:xfrm>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24445" y="1119653"/>
            <a:ext cx="10353762" cy="3695136"/>
          </a:xfrm>
        </p:spPr>
        <p:txBody>
          <a:bodyPr/>
          <a:lstStyle/>
          <a:p>
            <a:pPr algn="l" rtl="0"/>
            <a:r>
              <a:rPr lang="en-US" dirty="0"/>
              <a:t>How are they using in different applications ? </a:t>
            </a:r>
          </a:p>
          <a:p>
            <a:pPr lvl="1" algn="l" rtl="0"/>
            <a:r>
              <a:rPr lang="en-US" dirty="0"/>
              <a:t>Create a 3D model  - point cloud converted into meshes</a:t>
            </a:r>
          </a:p>
          <a:p>
            <a:pPr lvl="2" algn="l" rtl="0"/>
            <a:r>
              <a:rPr lang="en-US" dirty="0"/>
              <a:t>Understanding environment – building, automotive</a:t>
            </a:r>
          </a:p>
          <a:p>
            <a:pPr marL="914400" lvl="2" indent="0" algn="l" rtl="0">
              <a:buNone/>
            </a:pPr>
            <a:r>
              <a:rPr lang="en-US" dirty="0"/>
              <a:t> </a:t>
            </a:r>
          </a:p>
          <a:p>
            <a:pPr marL="914400" lvl="2" indent="0" algn="l" rtl="0">
              <a:buNone/>
            </a:pPr>
            <a:endParaRPr lang="en-US" dirty="0"/>
          </a:p>
          <a:p>
            <a:pPr lvl="2" algn="l" rtl="0"/>
            <a:endParaRPr lang="en-US" dirty="0"/>
          </a:p>
          <a:p>
            <a:pPr lvl="2" algn="l" rtl="0"/>
            <a:endParaRPr lang="en-US" dirty="0"/>
          </a:p>
          <a:p>
            <a:pPr lvl="2" algn="l" rtl="0"/>
            <a:endParaRPr lang="en-US" dirty="0"/>
          </a:p>
          <a:p>
            <a:pPr lvl="2" algn="l" rtl="0"/>
            <a:r>
              <a:rPr lang="en-US" dirty="0"/>
              <a:t>Manufacturing – design product  </a:t>
            </a:r>
          </a:p>
          <a:p>
            <a:pPr lvl="2" algn="l" rtl="0"/>
            <a:endParaRPr lang="he-IL" dirty="0"/>
          </a:p>
        </p:txBody>
      </p:sp>
      <p:pic>
        <p:nvPicPr>
          <p:cNvPr id="5" name="תמונה 4" descr="תמונה שמכילה טקסט&#10;&#10;התיאור נוצר באופן אוטומטי">
            <a:extLst>
              <a:ext uri="{FF2B5EF4-FFF2-40B4-BE49-F238E27FC236}">
                <a16:creationId xmlns:a16="http://schemas.microsoft.com/office/drawing/2014/main" id="{1AB35820-EB6D-6225-6B8C-BABEBCC111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619" y="4794181"/>
            <a:ext cx="3357035" cy="1888332"/>
          </a:xfrm>
          <a:prstGeom prst="rect">
            <a:avLst/>
          </a:prstGeom>
        </p:spPr>
      </p:pic>
      <p:pic>
        <p:nvPicPr>
          <p:cNvPr id="7" name="תמונה 6">
            <a:extLst>
              <a:ext uri="{FF2B5EF4-FFF2-40B4-BE49-F238E27FC236}">
                <a16:creationId xmlns:a16="http://schemas.microsoft.com/office/drawing/2014/main" id="{3A41E25C-5879-AC73-5652-24B97309BA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1857" y="2318115"/>
            <a:ext cx="4444417" cy="1759989"/>
          </a:xfrm>
          <a:prstGeom prst="rect">
            <a:avLst/>
          </a:prstGeom>
        </p:spPr>
      </p:pic>
    </p:spTree>
    <p:extLst>
      <p:ext uri="{BB962C8B-B14F-4D97-AF65-F5344CB8AC3E}">
        <p14:creationId xmlns:p14="http://schemas.microsoft.com/office/powerpoint/2010/main" val="4515051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TM04033921[[fn=אריג דמשק]]</Template>
  <TotalTime>5757</TotalTime>
  <Words>2934</Words>
  <Application>Microsoft Office PowerPoint</Application>
  <PresentationFormat>מסך רחב</PresentationFormat>
  <Paragraphs>525</Paragraphs>
  <Slides>63</Slides>
  <Notes>6</Notes>
  <HiddenSlides>0</HiddenSlides>
  <MMClips>0</MMClips>
  <ScaleCrop>false</ScaleCrop>
  <HeadingPairs>
    <vt:vector size="6" baseType="variant">
      <vt:variant>
        <vt:lpstr>גופנים בשימוש</vt:lpstr>
      </vt:variant>
      <vt:variant>
        <vt:i4>8</vt:i4>
      </vt:variant>
      <vt:variant>
        <vt:lpstr>ערכת נושא</vt:lpstr>
      </vt:variant>
      <vt:variant>
        <vt:i4>1</vt:i4>
      </vt:variant>
      <vt:variant>
        <vt:lpstr>כותרות שקופיות</vt:lpstr>
      </vt:variant>
      <vt:variant>
        <vt:i4>63</vt:i4>
      </vt:variant>
    </vt:vector>
  </HeadingPairs>
  <TitlesOfParts>
    <vt:vector size="72" baseType="lpstr">
      <vt:lpstr>Arial</vt:lpstr>
      <vt:lpstr>Bookman Old Style</vt:lpstr>
      <vt:lpstr>Calibri</vt:lpstr>
      <vt:lpstr>Cambria Math</vt:lpstr>
      <vt:lpstr>NimbusRomNo9L-Medi</vt:lpstr>
      <vt:lpstr>NimbusRomNo9L-Regu</vt:lpstr>
      <vt:lpstr>Rockwell</vt:lpstr>
      <vt:lpstr>Rubik</vt:lpstr>
      <vt:lpstr>Damask</vt:lpstr>
      <vt:lpstr>Health care</vt:lpstr>
      <vt:lpstr>Paper name </vt:lpstr>
      <vt:lpstr>point CLOUD</vt:lpstr>
      <vt:lpstr>point CLOUD</vt:lpstr>
      <vt:lpstr>point CLOUD</vt:lpstr>
      <vt:lpstr>point CLOUD</vt:lpstr>
      <vt:lpstr>Photogrammetry vs. laser scanner</vt:lpstr>
      <vt:lpstr>point CLOUD</vt:lpstr>
      <vt:lpstr>point CLOUD</vt:lpstr>
      <vt:lpstr>point CLOUD</vt:lpstr>
      <vt:lpstr>Paper flow</vt:lpstr>
      <vt:lpstr>Paper flow</vt:lpstr>
      <vt:lpstr>Paper flow</vt:lpstr>
      <vt:lpstr>Architecture</vt:lpstr>
      <vt:lpstr>Architecture</vt:lpstr>
      <vt:lpstr>Paper flow</vt:lpstr>
      <vt:lpstr>Experiments   </vt:lpstr>
      <vt:lpstr>Experiments   </vt:lpstr>
      <vt:lpstr>Experiments   </vt:lpstr>
      <vt:lpstr>TIMELINE</vt:lpstr>
      <vt:lpstr>TIMELINE</vt:lpstr>
      <vt:lpstr>TIMELINE</vt:lpstr>
      <vt:lpstr>TIMELINE</vt:lpstr>
      <vt:lpstr>TIMELINE</vt:lpstr>
      <vt:lpstr>TIMELINE</vt:lpstr>
      <vt:lpstr>TIMELINE</vt:lpstr>
      <vt:lpstr>TIMELINE</vt:lpstr>
      <vt:lpstr>TIMELINE</vt:lpstr>
      <vt:lpstr>TIMELINE</vt:lpstr>
      <vt:lpstr>TIMELINE</vt:lpstr>
      <vt:lpstr>TIMELINE</vt:lpstr>
      <vt:lpstr>TIMELINE</vt:lpstr>
      <vt:lpstr>Architecture</vt:lpstr>
      <vt:lpstr>Architecture</vt:lpstr>
      <vt:lpstr>ARCHITHCHER </vt:lpstr>
      <vt:lpstr>Architecture</vt:lpstr>
      <vt:lpstr>Architecture</vt:lpstr>
      <vt:lpstr>Architecture</vt:lpstr>
      <vt:lpstr>Architecture</vt:lpstr>
      <vt:lpstr>ARCHITHCHER </vt:lpstr>
      <vt:lpstr>Architecture</vt:lpstr>
      <vt:lpstr>Architecture</vt:lpstr>
      <vt:lpstr>Architecture</vt:lpstr>
      <vt:lpstr>Architecture</vt:lpstr>
      <vt:lpstr>Architecture</vt:lpstr>
      <vt:lpstr>Architecture</vt:lpstr>
      <vt:lpstr>Architecture</vt:lpstr>
      <vt:lpstr>Architecture</vt:lpstr>
      <vt:lpstr>ARCHITHCHER </vt:lpstr>
      <vt:lpstr>Architecture</vt:lpstr>
      <vt:lpstr>ARCHITHCHER </vt:lpstr>
      <vt:lpstr>Experiments   </vt:lpstr>
      <vt:lpstr>Experiments   </vt:lpstr>
      <vt:lpstr>Experiments   </vt:lpstr>
      <vt:lpstr>Experiments   </vt:lpstr>
      <vt:lpstr>Experiments   </vt:lpstr>
      <vt:lpstr>Experiments   </vt:lpstr>
      <vt:lpstr>Experiments   </vt:lpstr>
      <vt:lpstr>Experiments   </vt:lpstr>
      <vt:lpstr>Experiments</vt:lpstr>
      <vt:lpstr>CONCULISION</vt:lpstr>
      <vt:lpstr>CONCULISION</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care</dc:title>
  <dc:creator>Or Livne</dc:creator>
  <cp:lastModifiedBy>Or Livne</cp:lastModifiedBy>
  <cp:revision>58</cp:revision>
  <dcterms:created xsi:type="dcterms:W3CDTF">2022-05-26T07:39:24Z</dcterms:created>
  <dcterms:modified xsi:type="dcterms:W3CDTF">2022-05-30T12:01:41Z</dcterms:modified>
</cp:coreProperties>
</file>